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0"/>
  </p:notesMasterIdLst>
  <p:handoutMasterIdLst>
    <p:handoutMasterId r:id="rId21"/>
  </p:handoutMasterIdLst>
  <p:sldIdLst>
    <p:sldId id="962" r:id="rId6"/>
    <p:sldId id="1075" r:id="rId7"/>
    <p:sldId id="1077" r:id="rId8"/>
    <p:sldId id="1078" r:id="rId9"/>
    <p:sldId id="1087" r:id="rId10"/>
    <p:sldId id="1080" r:id="rId11"/>
    <p:sldId id="1082" r:id="rId12"/>
    <p:sldId id="1083" r:id="rId13"/>
    <p:sldId id="1088" r:id="rId14"/>
    <p:sldId id="1089" r:id="rId15"/>
    <p:sldId id="1086" r:id="rId16"/>
    <p:sldId id="1090" r:id="rId17"/>
    <p:sldId id="969" r:id="rId18"/>
    <p:sldId id="970" r:id="rId19"/>
  </p:sldIdLst>
  <p:sldSz cx="9906000" cy="6858000" type="A4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pos="190">
          <p15:clr>
            <a:srgbClr val="A4A3A4"/>
          </p15:clr>
        </p15:guide>
        <p15:guide id="6" pos="6050">
          <p15:clr>
            <a:srgbClr val="A4A3A4"/>
          </p15:clr>
        </p15:guide>
        <p15:guide id="7" pos="3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Жирнова Ольга Борисовна" initials="ОБЖ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0000FF"/>
    <a:srgbClr val="E6E6E6"/>
    <a:srgbClr val="FED104"/>
    <a:srgbClr val="9FB7E1"/>
    <a:srgbClr val="242021"/>
    <a:srgbClr val="221E2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5" autoAdjust="0"/>
    <p:restoredTop sz="95332" autoAdjust="0"/>
  </p:normalViewPr>
  <p:slideViewPr>
    <p:cSldViewPr snapToGrid="0" showGuides="1">
      <p:cViewPr varScale="1">
        <p:scale>
          <a:sx n="115" d="100"/>
          <a:sy n="115" d="100"/>
        </p:scale>
        <p:origin x="108" y="132"/>
      </p:cViewPr>
      <p:guideLst>
        <p:guide orient="horz" pos="4088"/>
        <p:guide pos="234"/>
        <p:guide orient="horz" pos="210"/>
        <p:guide pos="7446"/>
        <p:guide pos="190"/>
        <p:guide pos="6050"/>
        <p:guide pos="3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0992-2784-413C-85D5-8B54AF96F23C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4D5AA-B71B-403A-8E6A-B045E4B8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00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250F3-67F7-4FDE-842C-13F4803639A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414A4-DD9A-4183-A3D8-9336CF8D6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2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3CAB-6EE8-40AF-AA7E-2D6B1DA7FF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6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3CAB-6EE8-40AF-AA7E-2D6B1DA7FF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32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14A4-DD9A-4183-A3D8-9336CF8D616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4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9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8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6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9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6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1" y="0"/>
            <a:ext cx="9913640" cy="6858000"/>
            <a:chOff x="430" y="0"/>
            <a:chExt cx="12201403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" y="0"/>
              <a:ext cx="12191140" cy="6858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7"/>
            <a:stretch/>
          </p:blipFill>
          <p:spPr>
            <a:xfrm>
              <a:off x="7036401" y="368300"/>
              <a:ext cx="5165432" cy="521513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07" y="816235"/>
              <a:ext cx="3746090" cy="4024358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162242" y="0"/>
            <a:ext cx="3581520" cy="3994150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66" y="1313895"/>
            <a:ext cx="1057671" cy="710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2241" y="2136338"/>
            <a:ext cx="3572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Материалы оценки воздействия </a:t>
            </a:r>
          </a:p>
          <a:p>
            <a:pPr algn="ctr"/>
            <a:r>
              <a:rPr lang="ru-RU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намечаемой хозяйственной и иной деятельности </a:t>
            </a:r>
          </a:p>
          <a:p>
            <a:pPr algn="ctr"/>
            <a:r>
              <a:rPr lang="ru-RU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 окружающую </a:t>
            </a:r>
            <a:r>
              <a:rPr lang="ru-RU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среду</a:t>
            </a:r>
          </a:p>
          <a:p>
            <a:pPr algn="ctr"/>
            <a:r>
              <a:rPr lang="ru-RU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2024</a:t>
            </a:r>
            <a:endParaRPr lang="ru-RU" b="1" dirty="0">
              <a:solidFill>
                <a:srgbClr val="221E2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7953" y="4814918"/>
            <a:ext cx="4800661" cy="523220"/>
          </a:xfrm>
          <a:prstGeom prst="rect">
            <a:avLst/>
          </a:prstGeom>
          <a:solidFill>
            <a:srgbClr val="FED104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ru-RU" sz="1400" dirty="0"/>
              <a:t>ПС 110 </a:t>
            </a:r>
            <a:r>
              <a:rPr lang="ru-RU" sz="1400" dirty="0" err="1"/>
              <a:t>кВ</a:t>
            </a:r>
            <a:r>
              <a:rPr lang="ru-RU" sz="1400" dirty="0"/>
              <a:t> Нефтяной терминал с ВЛ 110 </a:t>
            </a:r>
            <a:r>
              <a:rPr lang="ru-RU" sz="1400" dirty="0" err="1"/>
              <a:t>кВ</a:t>
            </a:r>
            <a:r>
              <a:rPr lang="ru-RU" sz="1400" dirty="0"/>
              <a:t> ПС 220 </a:t>
            </a:r>
            <a:r>
              <a:rPr lang="ru-RU" sz="1400" dirty="0" err="1"/>
              <a:t>кВ</a:t>
            </a:r>
            <a:r>
              <a:rPr lang="ru-RU" sz="1400" dirty="0"/>
              <a:t> Бухта Север- Нефтяной терминал</a:t>
            </a:r>
          </a:p>
        </p:txBody>
      </p:sp>
    </p:spTree>
    <p:extLst>
      <p:ext uri="{BB962C8B-B14F-4D97-AF65-F5344CB8AC3E}">
        <p14:creationId xmlns:p14="http://schemas.microsoft.com/office/powerpoint/2010/main" val="27986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4568" y="366587"/>
            <a:ext cx="6947743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Экологический мониторинг за компонентами окружающей среды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000">
              <a:solidFill>
                <a:srgbClr val="FF0000"/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 lIns="107287" tIns="53643" rIns="107287" bIns="53643"/>
          <a:lstStyle/>
          <a:p>
            <a:fld id="{B3602CC6-AD4A-451E-8596-5161976283A5}" type="slidenum">
              <a:rPr lang="ru-RU" sz="1600"/>
              <a:pPr/>
              <a:t>10</a:t>
            </a:fld>
            <a:endParaRPr lang="ru-RU" sz="1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44488" y="5553123"/>
            <a:ext cx="8673677" cy="82820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Комплекс проектных решений обеспечивает рациональное и экологически безопасное производство работ, в том числе охрану водных ресурсов (подземные и поверхностные воды), почвенного покрова, недр, экологически безопасное обращение с отходами и производственный контроль за состоянием окружающей среды.</a:t>
            </a:r>
            <a:endParaRPr lang="ru-RU" sz="105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807" y="838403"/>
            <a:ext cx="9036790" cy="600164"/>
          </a:xfrm>
          <a:prstGeom prst="rect">
            <a:avLst/>
          </a:prstGeom>
          <a:ln>
            <a:solidFill>
              <a:srgbClr val="FED2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ru-RU" sz="1100" b="1" dirty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Для обеспечения экологической безопасности в зоне возможного влияния объекта на </a:t>
            </a:r>
            <a:r>
              <a:rPr lang="ru-RU" sz="1100" b="1" dirty="0" smtClean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этапе </a:t>
            </a:r>
            <a:r>
              <a:rPr lang="ru-RU" sz="1100" b="1" dirty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строительства и эксплуатации должен осуществляться производственный экологический контроль (мониторинг) изменения состояния компонентов окружающей среды. </a:t>
            </a:r>
            <a:endParaRPr lang="ru-RU" sz="1100" b="1" dirty="0" smtClean="0">
              <a:latin typeface="Segoe UI" panose="020B0502040204020203" pitchFamily="34" charset="0"/>
              <a:ea typeface="Arial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481" y="1456840"/>
            <a:ext cx="8424936" cy="204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Основные направления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ведения 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производственного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экологического мониторинга</a:t>
            </a:r>
          </a:p>
          <a:p>
            <a:pPr algn="just">
              <a:spcAft>
                <a:spcPts val="300"/>
              </a:spcAft>
            </a:pP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050" b="1" u="sng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проведении строительных </a:t>
            </a:r>
            <a:r>
              <a:rPr lang="ru-RU" sz="105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атмосферного воздуха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снежного покрова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почвенного покрова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 </a:t>
            </a: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растительного покрова</a:t>
            </a:r>
            <a:endParaRPr lang="ru-RU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животного мира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за обращением с отходами</a:t>
            </a:r>
          </a:p>
          <a:p>
            <a:pPr marL="34290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Геотехнический мониторинг</a:t>
            </a:r>
            <a:endParaRPr lang="ru-RU" sz="1050" u="sng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05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4" descr="D:\Users\damatyushin\Desktop\РАБОТА\!ОтМосФЕра\148d96.51nure.iqwv.xc.l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66" r="3948" b="7343"/>
          <a:stretch/>
        </p:blipFill>
        <p:spPr bwMode="auto">
          <a:xfrm>
            <a:off x="6949894" y="2730852"/>
            <a:ext cx="2761055" cy="1235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dn-icons-png.flaticon.com/512/6471/64716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8" y="4064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455555" y="4607900"/>
            <a:ext cx="2946070" cy="51846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 за ведение ПЭМ в период эксплуатации - Заказчик</a:t>
            </a:r>
            <a:r>
              <a:rPr lang="ru-RU" sz="1050" b="1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48013" y="3335868"/>
            <a:ext cx="8424936" cy="204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Основные направления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ведения 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производственного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экологического мониторинга</a:t>
            </a:r>
          </a:p>
          <a:p>
            <a:pPr algn="just">
              <a:spcAft>
                <a:spcPts val="300"/>
              </a:spcAft>
            </a:pP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период эксплуатации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 снежного покрова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поверхностных </a:t>
            </a: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 и 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донных отложений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почвенного покрова</a:t>
            </a:r>
            <a:endParaRPr lang="ru-RU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геологической среды</a:t>
            </a:r>
            <a:endParaRPr lang="ru-RU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животного мира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 за обращением с отходами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Геотехнический мониторинг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050" u="sng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5555" y="2689475"/>
            <a:ext cx="2946070" cy="51846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В период строительства экологический мониторинг обеспечивает Подрядчик  по строительству</a:t>
            </a:r>
          </a:p>
        </p:txBody>
      </p:sp>
    </p:spTree>
    <p:extLst>
      <p:ext uri="{BB962C8B-B14F-4D97-AF65-F5344CB8AC3E}">
        <p14:creationId xmlns:p14="http://schemas.microsoft.com/office/powerpoint/2010/main" val="5562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80586" y="858803"/>
            <a:ext cx="9233571" cy="47712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2581" y="4620260"/>
            <a:ext cx="9289583" cy="33467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1768" y="362742"/>
            <a:ext cx="8640960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Резюме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62132" y="6305563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2132" y="6225688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11</a:t>
            </a:fld>
            <a:endParaRPr lang="ru-RU" sz="1600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44488" y="836712"/>
            <a:ext cx="9269669" cy="401618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1072866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609298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2145731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682164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3218597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755029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4291462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indent="361950" algn="just"/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Проведенный анализ природных особенностей территории района работ и оценка воздействия проектируемых объектов на компоненты окружающей природной среды и социально-экономическую сферу позволяет сделать следующие выводы:</a:t>
            </a:r>
            <a:endParaRPr lang="ru-RU" sz="1200" kern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1148" y="3694846"/>
            <a:ext cx="5241956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Экологическая безопасность реализации проекта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97" y="4055419"/>
            <a:ext cx="9575919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основании сделанных выводов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оценки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воздействия на окружающую среду объем воздействия на окружающую среду данной проектной документацией оценивается как минимально возможный и допустимый при создании объектов данного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типа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87" y="4594012"/>
            <a:ext cx="10338817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indent="212338"/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Принятые 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решения и природоохранные мероприятия отвечают современным требованиям защиты окружающей среды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472" y="5046528"/>
            <a:ext cx="2006762" cy="43204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экологической и промышленной </a:t>
            </a:r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8702" y="5046529"/>
            <a:ext cx="2510141" cy="43204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максимальное снижение негативного воздействия на окружающую среду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82812" y="5045387"/>
            <a:ext cx="2103130" cy="43318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рациональное использование природных ресурсов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98340" y="5055072"/>
            <a:ext cx="2543823" cy="99423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исключение возможного негативного воздействие на интересы, образ жизни местного населения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0472" y="5532676"/>
            <a:ext cx="2520279" cy="5166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охраны труда и здоровья обслуживающего </a:t>
            </a:r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персонала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31653" y="5532676"/>
            <a:ext cx="4154289" cy="5166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открытость для государственного, общественного и независимого </a:t>
            </a:r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надзора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31653" y="6146905"/>
            <a:ext cx="4154290" cy="4082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строгое соблюдение предусмотренных проектом природоохранных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мероприятий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645" y="1498561"/>
            <a:ext cx="8849454" cy="234279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Проектируемые объекты не окажут негативное воздействие на ближайшие нормируемые территории, в том числе особо охраняемые природные территории и их охранные зоны;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соблюдении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технологического регламента степень отрицательного воздействия проектируемого объекта будет минимальна и не приведет к ухудшению экологической ситуации на обустраиваемой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территории;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Предлагается комплекс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организационно-технических мероприятий по сбору, транспортированию и размещению, образующихся отходов в соответствии с классом опасности, их своевременному вывозу, передаче предприятиям, имеющим лицензии на осуществление деятельности по обращению с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отходами;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Прямое загрязнение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водных объектов в виде регламентированного сброса потенциальных загрязнителей со сточными водами непосредственно в поверхностные водные объекты или на рельеф отсутствует на всех стадиях реализации проектной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документации;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Принятые технические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решения и природоохранные мероприятия отвечают современным требованиям защиты окружающей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среды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42" name="Picture 2" descr="https://cdn-icons-png.flaticon.com/512/2008/20082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8" y="36814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38754"/>
            <a:ext cx="590940" cy="625034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931" y="6381994"/>
            <a:ext cx="473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9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fld id="{746B7974-3318-46E1-BDC6-0CF3D49E58C1}" type="slidenum">
              <a:rPr lang="ru-RU" sz="1600" b="0" smtClean="0">
                <a:solidFill>
                  <a:prstClr val="white"/>
                </a:solidFill>
              </a:rPr>
              <a:pPr algn="ctr"/>
              <a:t>12</a:t>
            </a:fld>
            <a:endParaRPr lang="ru-RU" sz="1600" b="0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289" y="380125"/>
            <a:ext cx="1018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16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Выводы</a:t>
            </a:r>
            <a:endParaRPr lang="ru-RU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807" y="838403"/>
            <a:ext cx="9036790" cy="3807196"/>
          </a:xfrm>
          <a:prstGeom prst="rect">
            <a:avLst/>
          </a:prstGeom>
          <a:ln>
            <a:solidFill>
              <a:srgbClr val="FED2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Принятый способ реализации работ является наиболее универсальным и перспективным для строительства объекта, так как позволяет выполнить работы, но и наглядно контролировать состояние компонентов окружающей среды при выполнении работ. </a:t>
            </a:r>
          </a:p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Проведенная оценка воздействия на окружающую природную и социально-экономическую среду организации добычи нефти и газа с проектируемого объекта показывает, что при соблюдении всех предусмотренных проектной документацией природоохранных мероприятий существенный и необратимый вред окружающей природной среде нанесен не будет.</a:t>
            </a:r>
          </a:p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Таким образом, на основании вышеизложенного следует сделать вывод о возможности и целесообразности строительства и эксплуатации проектируемого объекта и сооружений при обязательном и безусловном соблюдении намеченного данной работой комплекса природоохранных мероприятий.</a:t>
            </a:r>
          </a:p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Риск от намечаемой хозяйственной деятельности на территории строительно-монтажных работ следует оценить как минимальный, ограниченный по площади и времени.</a:t>
            </a:r>
          </a:p>
          <a:p>
            <a:pPr lvl="0" indent="450000" algn="just">
              <a:lnSpc>
                <a:spcPct val="120000"/>
              </a:lnSpc>
              <a:defRPr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Реализация проектных решений и природоохранных мероприятий в полном объеме позволит обеспечить качество компонентов окружающей среды в соответствии с предъявляемыми требованиями природоохранного законодательства и не приведет к ухудшению или изменению экологической обстановки в районе расположения объекта .</a:t>
            </a:r>
            <a:endParaRPr lang="ru-RU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Aft>
                <a:spcPts val="300"/>
              </a:spcAft>
            </a:pPr>
            <a:r>
              <a:rPr lang="ru-RU" sz="1100" b="1" dirty="0" smtClean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3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31494"/>
            <a:ext cx="9906000" cy="7216816"/>
            <a:chOff x="0" y="-231494"/>
            <a:chExt cx="12192000" cy="72168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53"/>
            <a:stretch/>
          </p:blipFill>
          <p:spPr>
            <a:xfrm>
              <a:off x="2734002" y="-231494"/>
              <a:ext cx="9442565" cy="721681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" y="3483980"/>
              <a:ext cx="12191998" cy="2095938"/>
            </a:xfrm>
            <a:prstGeom prst="rect">
              <a:avLst/>
            </a:prstGeom>
            <a:solidFill>
              <a:srgbClr val="FED10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94868" y="4859864"/>
              <a:ext cx="54022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500" b="1" dirty="0">
                  <a:solidFill>
                    <a:srgbClr val="221E2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СПАСИБО ЗА ВНИМАНИЕ!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657" y="3650936"/>
              <a:ext cx="1580706" cy="1046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2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231494"/>
            <a:ext cx="9906000" cy="7216816"/>
            <a:chOff x="0" y="-231494"/>
            <a:chExt cx="12192000" cy="72168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53"/>
            <a:stretch/>
          </p:blipFill>
          <p:spPr>
            <a:xfrm>
              <a:off x="2734002" y="-231494"/>
              <a:ext cx="9442565" cy="721681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" y="3727047"/>
              <a:ext cx="12191998" cy="3142527"/>
            </a:xfrm>
            <a:prstGeom prst="rect">
              <a:avLst/>
            </a:prstGeom>
            <a:solidFill>
              <a:srgbClr val="FED10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657" y="3970976"/>
              <a:ext cx="1580706" cy="104679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694081" y="5189878"/>
            <a:ext cx="45178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ООО «СамараНИПИнефть»</a:t>
            </a:r>
            <a:endParaRPr lang="ru-RU" sz="2500" b="1" dirty="0">
              <a:solidFill>
                <a:srgbClr val="221E2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703" y="5691942"/>
            <a:ext cx="7894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443010, г.Самара, ул. </a:t>
            </a:r>
            <a:r>
              <a:rPr lang="ru-RU" sz="1400" b="1" dirty="0" err="1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Вилоновская</a:t>
            </a:r>
            <a:r>
              <a:rPr lang="ru-RU" sz="1400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18</a:t>
            </a:r>
            <a:r>
              <a:rPr lang="ru-RU" sz="1400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,</a:t>
            </a:r>
            <a:r>
              <a:rPr lang="ru-RU" sz="1400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1" dirty="0" err="1" smtClean="0">
                <a:solidFill>
                  <a:srgbClr val="221E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</a:t>
            </a:r>
            <a:r>
              <a:rPr lang="ru-RU" sz="1400" b="1" dirty="0" smtClean="0">
                <a:solidFill>
                  <a:srgbClr val="221E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snipioil@samnipi.rosneft.ru, тел</a:t>
            </a:r>
            <a:r>
              <a:rPr lang="ru-RU" sz="1400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. 846-205-86-00</a:t>
            </a:r>
          </a:p>
        </p:txBody>
      </p:sp>
    </p:spTree>
    <p:extLst>
      <p:ext uri="{BB962C8B-B14F-4D97-AF65-F5344CB8AC3E}">
        <p14:creationId xmlns:p14="http://schemas.microsoft.com/office/powerpoint/2010/main" val="37639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47169" y="5373216"/>
            <a:ext cx="9186351" cy="70324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Общая протяженность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проектируемой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ВЛ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 </a:t>
            </a:r>
            <a:r>
              <a:rPr lang="ru-RU" sz="10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составляет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5,416 км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объекта обеспечит надежное и бесперебойное электроснабжение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месторождения.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417" y="269507"/>
            <a:ext cx="8941100" cy="50844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Краткая </a:t>
            </a:r>
            <a:r>
              <a:rPr lang="ru-RU" sz="2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проектирования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2</a:t>
            </a:fld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085" y="785285"/>
            <a:ext cx="8816395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Проектной документацией предусмотрено проектирование объекта </a:t>
            </a:r>
            <a:r>
              <a:rPr lang="ru-RU" sz="12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ПС 110 </a:t>
            </a:r>
            <a:r>
              <a:rPr lang="ru-RU" sz="1200" dirty="0" err="1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Нефтяной терминал с ВЛ 110 </a:t>
            </a:r>
            <a:r>
              <a:rPr lang="ru-RU" sz="1200" dirty="0" err="1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ПС 220 </a:t>
            </a:r>
            <a:r>
              <a:rPr lang="ru-RU" sz="1200" dirty="0" err="1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Бухта Север- Нефтяной терминал» в составе:</a:t>
            </a:r>
            <a:endParaRPr lang="en-US" sz="12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169" y="2710833"/>
            <a:ext cx="5200203" cy="242855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   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Земельные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участки, выбранные для размещения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объекта строительства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пригодны по санитарным, экологическим, инженерно-геологическим условиям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наименьшей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удаленностью от ранее запроектированных и строящихся объектов нефтегазового комплекса;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экономической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целесообразностью;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благоприятными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инженерно-геологическими условиями (отсутствие бугров пучения и термокарстовых явлений)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районе строительства;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рациональным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использованием земель;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преимущественным расположением земельных участков на менее пересеченной территории, вне заболоченных территорий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минимального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пересечения коммуникаций с объектами гидрографии и существующими коммуникациями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 descr="https://cdn-icons-png.flaticon.com/512/2716/27167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71" y="4467215"/>
            <a:ext cx="594408" cy="5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мосвал бесплатно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59" y="4491184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ульдозер бесплатно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47" y="4491184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ид сбоку строительной машины с краном бесплатно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35" y="4443081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icons-png.flaticon.com/512/3653/36537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15" y="4467215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5758662" y="4428411"/>
            <a:ext cx="3874858" cy="728781"/>
          </a:xfrm>
          <a:prstGeom prst="rect">
            <a:avLst/>
          </a:prstGeom>
          <a:noFill/>
          <a:ln w="9525" cap="flat" cmpd="sng" algn="ctr">
            <a:solidFill>
              <a:srgbClr val="EF9A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7106" y="1219947"/>
            <a:ext cx="3025873" cy="137021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 этап: </a:t>
            </a:r>
            <a:endParaRPr lang="ru-RU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ВЛ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110 </a:t>
            </a: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ПС 220 </a:t>
            </a: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Бухта Север – Нефтяной терминал. Линия 1;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ВЛ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110 </a:t>
            </a: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ПС 220 </a:t>
            </a: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Бухта Север – Нефтяной терминал. Линия 2;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подъездная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автодорога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к ПС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110 </a:t>
            </a: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Нефтяной терминал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977" y="1228758"/>
            <a:ext cx="2808312" cy="100088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1 этап: </a:t>
            </a:r>
            <a:endParaRPr lang="ru-RU" sz="1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Закрытая подстанция 110/10/10 кВ, в каркасном </a:t>
            </a:r>
            <a:r>
              <a:rPr lang="ru-RU" sz="10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здании: «ПС </a:t>
            </a:r>
            <a:r>
              <a:rPr lang="ru-RU" sz="1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 </a:t>
            </a:r>
            <a:r>
              <a:rPr lang="ru-RU" sz="1000" dirty="0" err="1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0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Нефтяной </a:t>
            </a:r>
            <a:r>
              <a:rPr lang="ru-RU" sz="10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терминал»</a:t>
            </a:r>
            <a:endParaRPr lang="ru-RU" sz="10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0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77" y="1219947"/>
            <a:ext cx="3060192" cy="29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3</a:t>
            </a:fld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4488" y="769867"/>
            <a:ext cx="9241663" cy="575739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обеспечения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объекта 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«Восток Ойл» запроектирована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 и ВЛ.</a:t>
            </a: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ПС 110 </a:t>
            </a:r>
            <a:r>
              <a:rPr lang="ru-RU" sz="12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Нефтяной терминал </a:t>
            </a:r>
          </a:p>
          <a:p>
            <a:pPr algn="just">
              <a:lnSpc>
                <a:spcPct val="120000"/>
              </a:lnSpc>
            </a:pPr>
            <a:r>
              <a:rPr lang="ru-RU" sz="1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Подготовительный  период: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устройство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подъездной временной дороги;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отсыпка территории;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организация строительного городка и ограждение площадки строительства</a:t>
            </a:r>
          </a:p>
          <a:p>
            <a:pPr algn="just"/>
            <a:r>
              <a:rPr lang="ru-RU" sz="1200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Основной период: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• строительство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 110 </a:t>
            </a:r>
            <a:r>
              <a:rPr lang="ru-RU" sz="1200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установкой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двух трансформаторов напряжением 110/35/10 </a:t>
            </a:r>
            <a:r>
              <a:rPr lang="ru-RU" sz="12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мощностью 40 МВА</a:t>
            </a:r>
            <a:r>
              <a:rPr lang="en-US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благоустройство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территории с организацией постоянных подъездных дорог и внутриплощадочных дорог.</a:t>
            </a:r>
          </a:p>
          <a:p>
            <a:pPr algn="just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ВЛ 110 </a:t>
            </a:r>
            <a:r>
              <a:rPr lang="ru-RU" sz="12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</a:t>
            </a:r>
          </a:p>
          <a:p>
            <a:r>
              <a:rPr lang="ru-RU" sz="1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Подготовительный </a:t>
            </a:r>
            <a:r>
              <a:rPr lang="ru-RU" sz="1200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период </a:t>
            </a:r>
            <a:r>
              <a:rPr lang="ru-RU" sz="1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1200" u="sng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геодезическая разбивка трассы линии;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расчистка участка от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снега;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устройство </a:t>
            </a:r>
            <a:r>
              <a:rPr lang="ru-RU" sz="12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вдольтрасового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проезда (автозимника);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развозка свайных фундаментов, конструкций опор к местам их установки.</a:t>
            </a:r>
          </a:p>
          <a:p>
            <a:r>
              <a:rPr lang="ru-RU" sz="1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Основной период:</a:t>
            </a:r>
            <a:endParaRPr lang="ru-RU" sz="1200" u="sng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Работы выполняются в следующей технологической последовательности: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устройство свайных фундаментов опор ВЛ;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монтаж опор ВЛ;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монтаж проводов и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троса;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подъем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установка металлических опор с креплением на фундаменты;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устройство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заземления</a:t>
            </a:r>
          </a:p>
          <a:p>
            <a:endParaRPr lang="ru-RU" sz="1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Работы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строительству линий ВЛ выполняются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последовательно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строительству ПС 110 </a:t>
            </a:r>
            <a:r>
              <a:rPr lang="ru-RU" sz="10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Нефтяной терминал . 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Строительство предполагается выполнять в зимний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период.</a:t>
            </a:r>
            <a:endParaRPr lang="ru-RU" sz="8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1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417" y="269507"/>
            <a:ext cx="8941100" cy="50844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Краткая </a:t>
            </a:r>
            <a:r>
              <a:rPr lang="ru-RU" sz="2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проектирования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D:\work1902\Новая папка\Корнилова\СИПОЭ\_ПРОЕКТЫ\1852\ОВОС+слушания\Картинки для презентации\c77744b998ac6ff481a4d8699f2b4d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/>
          <a:stretch/>
        </p:blipFill>
        <p:spPr bwMode="auto">
          <a:xfrm>
            <a:off x="6901878" y="878104"/>
            <a:ext cx="2430037" cy="140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5" y="4130604"/>
            <a:ext cx="3143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331915" y="6309320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238828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4</a:t>
            </a:fld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73081" y="884560"/>
            <a:ext cx="4050040" cy="1954993"/>
          </a:xfrm>
          <a:prstGeom prst="rect">
            <a:avLst/>
          </a:prstGeom>
          <a:solidFill>
            <a:srgbClr val="FED208"/>
          </a:solidFill>
          <a:ln w="38100">
            <a:noFill/>
            <a:prstDash val="sysDash"/>
          </a:ln>
        </p:spPr>
        <p:txBody>
          <a:bodyPr wrap="square" lIns="107287" tIns="53643" rIns="107287" bIns="53643" rtlCol="0">
            <a:spAutoFit/>
          </a:bodyPr>
          <a:lstStyle/>
          <a:p>
            <a:pPr indent="180000" algn="just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административном отношении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проектируемый объект расположен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Таймырском Долгано-Ненецком муниципальном районе Красноярского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края.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180000" algn="just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Ближайшие населенные пункты: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п.г.т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. Диксон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расположено 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37,8 км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 югу севернее относительно участка работ;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с. Воронцово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193,4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км к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юго-восточнее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относительно участка работ;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с. Караул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357,7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км юго-восточнее относительно участка работ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indent="180000" algn="just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Ближайший крупный населенный пункт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 железнодорожной станцией и причалом является город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Дудинка.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2091" y="2796121"/>
            <a:ext cx="4031030" cy="1954993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lIns="107287" tIns="53643" rIns="107287" bIns="53643" rtlCol="0">
            <a:spAutoFit/>
          </a:bodyPr>
          <a:lstStyle/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географическом отношении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проектируемый объект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расположен в юго-западной части Северо-Сибирской низменности, на правобережье устья р. Енисей, непосредственно перед его впадением в Енисейский залив Карского моря</a:t>
            </a:r>
            <a:r>
              <a:rPr lang="ru-RU" sz="1000" dirty="0" smtClean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.</a:t>
            </a:r>
            <a:endParaRPr lang="ru-RU" sz="10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  <a:p>
            <a:pPr indent="180000">
              <a:lnSpc>
                <a:spcPct val="120000"/>
              </a:lnSpc>
            </a:pPr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Площадка ПС и автодорога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полностью расположены в пределах </a:t>
            </a: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водоохранной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зоны Енисейского залива Карского моря</a:t>
            </a:r>
            <a:r>
              <a:rPr lang="ru-RU" sz="10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ru-RU" sz="10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  <a:p>
            <a:pPr indent="18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Проектируемые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трассы </a:t>
            </a:r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ВЛ 110 </a:t>
            </a:r>
            <a:r>
              <a:rPr lang="ru-RU" sz="1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расположены в пределах </a:t>
            </a: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водоохранных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зон и прибрежных защитных полос ручьев б/н. </a:t>
            </a:r>
            <a:endParaRPr lang="ru-RU" sz="10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289" y="380125"/>
            <a:ext cx="740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Информация  о проектируемом 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объекте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" y="903345"/>
            <a:ext cx="5579139" cy="3435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" y="4478741"/>
            <a:ext cx="3018323" cy="1558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75" y="4537461"/>
            <a:ext cx="2626824" cy="13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 txBox="1">
            <a:spLocks noChangeArrowheads="1"/>
          </p:cNvSpPr>
          <p:nvPr/>
        </p:nvSpPr>
        <p:spPr bwMode="gray">
          <a:xfrm>
            <a:off x="196810" y="3927490"/>
            <a:ext cx="9508718" cy="2614382"/>
          </a:xfrm>
          <a:prstGeom prst="rect">
            <a:avLst/>
          </a:prstGeom>
          <a:noFill/>
          <a:ln w="19050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ADC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fontAlgn="base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162050" indent="-255588" algn="l" rtl="0" fontAlgn="base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4081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18653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3225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27797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2369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особо охраняемых природных территорий федерального, регионального, местного значения, их охранные зоны;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рыбоохранные и </a:t>
            </a:r>
            <a:r>
              <a:rPr lang="ru-RU" sz="1000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рыбохозяйственные</a:t>
            </a:r>
            <a:r>
              <a:rPr lang="ru-RU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заповедные зоны для водных объектов;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территории традиционного природопользования коренных малочисленных </a:t>
            </a:r>
            <a:r>
              <a:rPr lang="ru-RU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народов </a:t>
            </a: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Севера, Сибири и Дальнего Востока Российской Федерации </a:t>
            </a:r>
            <a:r>
              <a:rPr lang="ru-RU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федерального </a:t>
            </a: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значения;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территории традиционного природопользования коренных малочисленных народов Красноярского края регионального значения;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территории традиционного проживания и хозяйственной деятельности коренных малочисленных народов РФ и этнических общностей, родовые угодья, имеющие установленный особый правовой режим использования земель;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объекты культурного наследия (в том числе включенных в единый государственный реестр объектов культурного наследия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)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выявленные объекты 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культурного наследия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объекты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обладающие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признаками объекта культурного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наследия;</a:t>
            </a:r>
            <a:endParaRPr lang="ru-RU" sz="10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мелиоративные системы,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гидротехнические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сооружения</a:t>
            </a:r>
            <a:r>
              <a:rPr lang="ru-RU" sz="1000" dirty="0" smtClean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endParaRPr lang="ru-RU" sz="1000" dirty="0">
              <a:solidFill>
                <a:srgbClr val="FF0000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источники хозяйственно-питьевого водоснабжения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(поверхностные и подземные) и зоны их санитарной охраны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endParaRPr lang="ru-RU" sz="10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рекреационные 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зоны, зоны 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санитарной охраны курортов, лечебно-оздоровительные местности и курорты;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приаэродромные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,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зоны ограничения застройки от электромагнитного излучения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endParaRPr lang="ru-RU" sz="10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действующие 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или законсервированные свалки и полигоны 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ТКО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скотомогильники, биотермические ямы, моровые поля, сибиреязвенные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другие места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захоронений,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территории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неблагополучных по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факторам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эпизоотической опасности 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санитарно-защитные зоны.</a:t>
            </a:r>
            <a:endParaRPr lang="ru-RU" sz="1000" b="1" dirty="0">
              <a:solidFill>
                <a:srgbClr val="FF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85" y="3618895"/>
            <a:ext cx="9124294" cy="62578"/>
          </a:xfrm>
          <a:prstGeom prst="rect">
            <a:avLst/>
          </a:prstGeom>
          <a:solidFill>
            <a:srgbClr val="6985A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3234" y="3625580"/>
            <a:ext cx="6520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районе расположения проектируемого объекта отсутствуют:</a:t>
            </a:r>
            <a:endParaRPr lang="ru-RU" sz="14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17" y="4083340"/>
            <a:ext cx="247590" cy="2475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57" y="4258981"/>
            <a:ext cx="234930" cy="234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33" y="4692737"/>
            <a:ext cx="249494" cy="2494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22" y="5294722"/>
            <a:ext cx="244873" cy="2448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75" y="5433293"/>
            <a:ext cx="260148" cy="2601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79" y="4522250"/>
            <a:ext cx="226952" cy="22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24" y="5591441"/>
            <a:ext cx="256054" cy="2621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36" y="5782047"/>
            <a:ext cx="225572" cy="2255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36" y="5954826"/>
            <a:ext cx="225572" cy="2255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353788" y="6561883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08365" y="6476151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5</a:t>
            </a:fld>
            <a:endParaRPr lang="ru-RU" sz="16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296" y="6082663"/>
            <a:ext cx="225572" cy="225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46" y="5011516"/>
            <a:ext cx="244873" cy="2448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20" y="3940042"/>
            <a:ext cx="247590" cy="2475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085" y="975846"/>
            <a:ext cx="1534064" cy="2607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289" y="415965"/>
            <a:ext cx="8344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Зоны с особыми условиями их использования</a:t>
            </a:r>
          </a:p>
        </p:txBody>
      </p:sp>
      <p:pic>
        <p:nvPicPr>
          <p:cNvPr id="44" name="Рисунок 43" descr="2362 от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01" y="989941"/>
            <a:ext cx="1448181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102-1095 от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58" y="960451"/>
            <a:ext cx="1447200" cy="26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ООПТ рег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953847"/>
            <a:ext cx="1533600" cy="25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ООПТ ФЗ_2020_Страница_0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0" y="964817"/>
            <a:ext cx="1521562" cy="247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15-61_5430-ОГ от 03_04_2024_4 ООПТ фед_Страница_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44" y="987064"/>
            <a:ext cx="1541455" cy="2515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3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89688" y="3429000"/>
            <a:ext cx="4683591" cy="24422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мероприятий по охране атмосферного </a:t>
            </a:r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воздуха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2755" y="3717032"/>
            <a:ext cx="881639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b="1" u="sng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Основные мероприятия, направленные на сокращение объёмов и токсичности </a:t>
            </a:r>
            <a:r>
              <a:rPr lang="ru-RU" sz="1000" b="1" u="sng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выбросов </a:t>
            </a:r>
            <a:r>
              <a:rPr lang="ru-RU" sz="1000" b="1" u="sng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предусмотрены по следующим направлениям: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проведение регулярного технического обслуживания двигателей и использование качественного топлива (сертифицированного топлива повышенного качества);</a:t>
            </a:r>
          </a:p>
          <a:p>
            <a:pPr marL="171450" lvl="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контроль и обеспечение должной эксплуатации и обслуживания автотранспорта, специальной и строительной техники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контроль по содержанию оксида углерода и азота в выхлопных газах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768" y="4725144"/>
            <a:ext cx="8377642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000" b="1" u="sng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Борьба с шумами должна быть направлена на обеспечение нормальных условий труда и быта работников и включает себя:</a:t>
            </a:r>
            <a:endParaRPr lang="ru-RU" sz="72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средства борьбы с шумом (применение технологических процессов с меньшим </a:t>
            </a:r>
            <a:r>
              <a:rPr lang="ru-RU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шумообразованием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защитные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акустические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устройства);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применение в возможно большем количестве строительной техники с электроприводом;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глушителей на двигателях;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организационные мероприятия (выбор режима работы, ограничение времени работы и др.).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755" y="5922947"/>
            <a:ext cx="8377642" cy="4382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соблюдении технологического регламента степень отрицательного воздействия проектируемого объекта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атмосферный воздух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будет минимальна и не приведет к ухудшению экологической ситуации на обустраиваемой территории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680" y="980728"/>
            <a:ext cx="4272439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Загрязнение атмосферы в период проведения строительных работ будет происходить за счет сгорания топлива в двигателях машин, при работе дизельных электростанций и компрессоров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заправке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автотранспорта,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проведении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сварочных, гидроизоляционных и лакокрасочных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работ, пересыпке сыпучих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материалов, при проведении работ по расчистке участка от растительности, при заправке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автотранспорта.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период эксплуатации источники загрязнения атмосферного воздуха отсутствуют.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Оценка уровня загрязнения атмосферного воздуха в период строительства показала, что при  проведении работ не будет оказано негативное влияние на состояние приземного слоя атмосферного воздуха рассматриваемой местности. Ближайшие нормируемые территории не попадают в зону влияния.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4284" y="980728"/>
            <a:ext cx="4751243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период проведения строительных работ основными источниками шумового воздействия являются строительные машины и автотранспортные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средства.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расчет шумового воздействия на период строительства включено максимально возможное количество одновременно работающей строительной техники в наиболее напряженный период производства работ.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период эксплуатации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основным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источником шума является силовые трансформаторы (2 </a:t>
            </a: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шт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),  трансформаторы собственных нужд (2 </a:t>
            </a: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шт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Оценка уровня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акустического воздействия показала, что: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уровень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звукового давления на участке стройплощадки с максимально возможным количеством одновременно работающей строительной техники в наиболее напряжённый период строительных работ не превышает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нормативов; 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период эксплуатации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уровень шумового воздействия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границе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жилой зоны не превысит предельно допустимых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значений.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9659" y="692696"/>
            <a:ext cx="4302577" cy="230221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Химическое загрязнение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36997" y="692696"/>
            <a:ext cx="4668530" cy="211260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Акустическое воздействие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680" y="324962"/>
            <a:ext cx="7981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Мероприятия по охране атмосферного воздуха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" name="Picture 2" descr="https://cdn-icons-png.flaticon.com/512/6828/68280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0" y="28346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  </a:t>
            </a:r>
            <a:fld id="{B3602CC6-AD4A-451E-8596-5161976283A5}" type="slidenum">
              <a:rPr lang="ru-RU" sz="1600" smtClean="0">
                <a:solidFill>
                  <a:schemeClr val="tx1"/>
                </a:solidFill>
              </a:rPr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0837" y="1124744"/>
            <a:ext cx="9109218" cy="139110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>
                <a:solidFill>
                  <a:schemeClr val="tx1"/>
                </a:solidFill>
              </a:rPr>
              <a:t>В соответствии с договорами аренды и выписками из ЕГРН целевое назначение земель: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</a:rPr>
              <a:t>земли </a:t>
            </a:r>
            <a:r>
              <a:rPr lang="ru-RU" sz="1000" dirty="0">
                <a:solidFill>
                  <a:schemeClr val="tx1"/>
                </a:solidFill>
              </a:rPr>
              <a:t>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назначения;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i="1" dirty="0" smtClean="0">
                <a:solidFill>
                  <a:schemeClr val="tx1"/>
                </a:solidFill>
              </a:rPr>
              <a:t>Разрешенное </a:t>
            </a:r>
            <a:r>
              <a:rPr lang="ru-RU" sz="1000" i="1" dirty="0">
                <a:solidFill>
                  <a:schemeClr val="tx1"/>
                </a:solidFill>
              </a:rPr>
              <a:t>использование арендованных земельных </a:t>
            </a:r>
            <a:r>
              <a:rPr lang="ru-RU" sz="1000" i="1" dirty="0" smtClean="0">
                <a:solidFill>
                  <a:schemeClr val="tx1"/>
                </a:solidFill>
              </a:rPr>
              <a:t>участков: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энергетика (код 6.7); 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Транспорт (код 7.0</a:t>
            </a:r>
            <a:r>
              <a:rPr lang="ru-RU" sz="1000" dirty="0" smtClean="0">
                <a:solidFill>
                  <a:schemeClr val="tx1"/>
                </a:solidFill>
              </a:rPr>
              <a:t>)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0838" y="692696"/>
            <a:ext cx="8995313" cy="39188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строительства и эксплуатации проектируемого объекта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отводу предоставлены земельные участки общей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площадью </a:t>
            </a:r>
            <a:r>
              <a:rPr lang="en-US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19,9800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</a:t>
            </a:r>
            <a:endParaRPr lang="ru-RU" sz="1000" b="1" baseline="30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>
            <a:off x="2084953" y="4643800"/>
            <a:ext cx="0" cy="51339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Прямая со стрелкой 46"/>
          <p:cNvCxnSpPr/>
          <p:nvPr/>
        </p:nvCxnSpPr>
        <p:spPr bwMode="auto">
          <a:xfrm>
            <a:off x="7223843" y="4869160"/>
            <a:ext cx="0" cy="26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Прямая со стрелкой 47"/>
          <p:cNvCxnSpPr/>
          <p:nvPr/>
        </p:nvCxnSpPr>
        <p:spPr bwMode="auto">
          <a:xfrm>
            <a:off x="4285236" y="4869160"/>
            <a:ext cx="0" cy="26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6" name="Picture 6" descr="https://dpp.avo.ru/image/journal/article?img_id=188246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82"/>
          <a:stretch/>
        </p:blipFill>
        <p:spPr bwMode="auto">
          <a:xfrm>
            <a:off x="525572" y="5507170"/>
            <a:ext cx="1123092" cy="7938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bumper-stickers.ru/30950-thickbox_default/kopat-zapreshhen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231" y="5081359"/>
            <a:ext cx="833927" cy="7697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stroyarsenalplus.ru/upload/catalog/signs/rs3-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94" y="5466249"/>
            <a:ext cx="874725" cy="807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476933" y="2523574"/>
            <a:ext cx="9104998" cy="18415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Для исключения возможности негативного влияния проектируемых объектов на земельные ресурсы проектом предусмотрен ряд мероприятий: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сохранение границ, отведенных для выполнения СМР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СМР проводить без снятия плодородного слоя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почвы; 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своевременный вывоз всех видов отходов с территории проведения 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соблюдение правил пожарной безопасности в период проведения 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работ в зимний период, после промерзания почвы и формирования устойчивого снежного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покрова;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полный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запрет на бесконтрольное передвижение строительной техники вне организованных проездов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своевременная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рекультивация нарушенных земель.</a:t>
            </a:r>
          </a:p>
          <a:p>
            <a:pPr algn="just"/>
            <a:endParaRPr lang="ru-RU" sz="1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90837" y="4184203"/>
            <a:ext cx="8995313" cy="32491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Направление рекультивации принято в соответствии с ГОСТ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59060-2020 (по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наибольшей площади отведенных под реализацию проекта земельных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участков):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природоохранное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82325" y="4653136"/>
            <a:ext cx="5571075" cy="2880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Рекультивация земель осуществляется в два этапа</a:t>
            </a:r>
            <a:r>
              <a:rPr lang="ru-RU" sz="1100" b="1" dirty="0"/>
              <a:t>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83612" y="5157192"/>
            <a:ext cx="1785412" cy="4466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Техническая рекультивация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321152" y="5157192"/>
            <a:ext cx="1785412" cy="4466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Биологическая рекультивация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152800" y="5589240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уборка строительного и бытового мусора в зимнее время;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выравнивание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поверхности,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планировка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территории, засыпка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углублений,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зачистка поверхности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33121" y="5589240"/>
            <a:ext cx="26871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подготовка почвы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(боронование);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внесение минеральных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удобрений        (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 исключением участков, расположенных в границах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ВОЗ);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посев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трав-</a:t>
            </a:r>
            <a:r>
              <a:rPr lang="ru-RU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мелиорантов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4" descr="https://cdn-icons-png.flaticon.com/512/3582/35827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1" y="16761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6251" y="285750"/>
            <a:ext cx="829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Мероприятия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по охране и рациональному использованию земельных ресурсов и почвенного покрова</a:t>
            </a:r>
          </a:p>
        </p:txBody>
      </p:sp>
    </p:spTree>
    <p:extLst>
      <p:ext uri="{BB962C8B-B14F-4D97-AF65-F5344CB8AC3E}">
        <p14:creationId xmlns:p14="http://schemas.microsoft.com/office/powerpoint/2010/main" val="40445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37353" y="2864141"/>
            <a:ext cx="8994562" cy="49285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4614" y="5265706"/>
            <a:ext cx="4651260" cy="966715"/>
          </a:xfrm>
          <a:prstGeom prst="rect">
            <a:avLst/>
          </a:prstGeom>
          <a:ln>
            <a:solidFill>
              <a:srgbClr val="6985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22343" y="5265707"/>
            <a:ext cx="3906188" cy="966714"/>
          </a:xfrm>
          <a:prstGeom prst="rect">
            <a:avLst/>
          </a:prstGeom>
          <a:ln>
            <a:solidFill>
              <a:srgbClr val="6985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8940" y="370344"/>
            <a:ext cx="3347719" cy="293000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2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Мероприятия по обращению с отходами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8</a:t>
            </a:fld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4487" y="817277"/>
            <a:ext cx="5294199" cy="189164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период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строительства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источниками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образования отходов являются участки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производства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строительных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работ. Отходы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строительства являются собственностью подрядной организации. По мере накопления отходы передаются организациям, имеющим лицензии на осуществление деятельности по сбору, транспортированию, обработке, утилизации, обезвреживанию и размещению отходов I-IV классов опасности на основе договоров. Организация определяется по результатам проведения конкурса на тендерной основе.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момент начала производства работ Подрядчик должен иметь всю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разрешительную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документацию по обращению с отходами.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45089" y="819645"/>
            <a:ext cx="3850060" cy="190238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этапе эксплуатации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проектируемого объекта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предполагается образование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отходов</a:t>
            </a:r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потребления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класса опасности (малоопасные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): 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уборки территории, замены светодиодных ламп, сбора отходов офисных/бытовых помещений организаций. По мере накопления отходы передаются организациям, имеющим лицензии на осуществление деятельности по сбору, транспортированию, обработке, утилизации, обезвреживанию и размещению отходов I-IV классов опасности на основе договоров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3624" y="2869486"/>
            <a:ext cx="84315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Для снижения техногенных воздействий при строительстве и эксплуатации сооружений на окружающую природную среду предлагается комплекс организационно-технических мероприятий по уменьшению количества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отходов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828" y="5293703"/>
            <a:ext cx="44644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 за выполнение мероприятий по охране окружающей среды, а также проектных решений в период строительства объекта проектирования осуществляется руководителями подрядных организаций,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контролируется Заказчиком в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рамках производственного контроля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5747" y="5320874"/>
            <a:ext cx="3765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проектной документации разработаны мероприятия и технические решения, которые обеспечивают безаварийные и безопасные условия эксплуатации проектируемых сооружений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7353" y="3415204"/>
            <a:ext cx="8994561" cy="159797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строительстве используются технологические процессы, базирующиеся на принципе максимального использования сырьевых материалов и оборудования, что обеспечивает образование минимальных количеств отходов;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оптимальная организация сбора, сортировки образующихся отходов в зависимости от их класса опасности и опасных свойств;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все виды отходов накапливаются и вывозятся в специально отведенные места;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надлежащего учета отходов и обеспечение своевременных платежей за размещение отходов.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обращения с отходами в период производства работ заключаются в следующем: время воздействия на окружающую среду ограничено сроками проведения работ, отсутствует длительное накопление отходов, т.к. вывоз отходов в места захоронения и утилизации производится в процессе производства работ.</a:t>
            </a:r>
          </a:p>
        </p:txBody>
      </p:sp>
      <p:pic>
        <p:nvPicPr>
          <p:cNvPr id="8196" name="Picture 4" descr="https://cdn-icons-png.flaticon.com/512/46/460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0" y="39289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680" y="4727098"/>
            <a:ext cx="437745" cy="529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939" y="4726014"/>
            <a:ext cx="423709" cy="512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129" y="4747032"/>
            <a:ext cx="375640" cy="48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35096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89504" y="6079572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pPr/>
              <a:t>9</a:t>
            </a:fld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8072" y="369344"/>
            <a:ext cx="8473077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Мероприятия по охране животного и растительного мира                     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0485" y="5556527"/>
            <a:ext cx="8909750" cy="60877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результатам инженерно-экологического рекогносцировочного обследования территории проектирования редкие охраняемые виды </a:t>
            </a:r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животных, растений и грибов </a:t>
            </a:r>
            <a:r>
              <a:rPr lang="ru-RU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занесенные в Красные книги РФ и </a:t>
            </a:r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Красные книги субъектов РФ , </a:t>
            </a:r>
            <a:r>
              <a:rPr lang="ru-RU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</a:t>
            </a:r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05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0486" y="980728"/>
            <a:ext cx="4442514" cy="21821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Растительный мир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30938" y="988138"/>
            <a:ext cx="4230574" cy="21080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Животный мир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485" y="1196752"/>
            <a:ext cx="4534793" cy="337846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целью предотвращения и уменьшения негативного воздействия на почвенно-растительный покров в период строительства предусмотрены следующие мероприятия: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максимально возможное сокращение площади отвода земель на период строительства;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соблюдение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границ, отведенных для выполнения строительно-монтажных работ;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полный запрет на передвижение автотранспортных средств вне дорог и площади отвода земель под строительство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рациональное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земель при складировании строительных отходов;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своевременный вывоз всех видов отходов с территории проведения работ;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соблюдение правил пожарной безопасности в период проведения строительно-монтажных работ;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рекультивации на земельных участках, нарушаемых в ходе строительства проектируемого объекта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Рациональная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производства работ и эксплуатация строительной техники, а также наличие у всех технических средств гигиенических сертификатов уменьшают отрицательное воздействие на окружающую природную среду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29782" y="1194875"/>
            <a:ext cx="4299920" cy="337846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целью предотвращения и уменьшения негативного воздействия на </a:t>
            </a:r>
            <a:r>
              <a:rPr lang="ru-RU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животный мир предусмотрены </a:t>
            </a:r>
            <a:r>
              <a:rPr lang="ru-RU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следующие мероприятия: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запрет ввоза в район работ огнестрельных и других орудий промысла животных, а также собак;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опережающего осмотра зоны строительства для предотвращения гибели животных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минимальное отчуждение земель для сохранения условий обитания животных и птиц;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случае обнаружения животных на территории стройплощадки перемещение их в другие пригодные местообитания;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специальных предупредительных знаков и знаков ограничения скорости движения транспорта;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максимальное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снижение шумовой нагрузки;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производство земляных и СМР исключительно в пределах полосы отвода земель;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оснащение строительных площадок инвентарными контейнерами для сбора бытовых и строительных отходов; 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 территории в чистоте во избежание приманивания животных;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 завершению работ проведение уборки строительного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мусора. 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66" name="Picture 2" descr="https://cdn-icons-png.flaticon.com/512/1502/15021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2" y="45695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4" y="4526981"/>
            <a:ext cx="845820" cy="864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54" y="4591751"/>
            <a:ext cx="1428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1"/>
        </a:solidFill>
        <a:ln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etDescription xmlns="http://schemas.microsoft.com/sharepoint/v3" xsi:nil="true"/>
    <Дата_x0020_отчёта xmlns="041ed77a-7356-46d9-ab58-517ecd94c51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Отчет по выполнению ключевого проекта" ma:contentTypeID="0x010100E0D24FDD098E3644A3B2901C6E8117AE0100258EA530704D36458789F110BB917B6F" ma:contentTypeVersion="54" ma:contentTypeDescription="" ma:contentTypeScope="" ma:versionID="776ce90333089d357aea1c3052a7df7d">
  <xsd:schema xmlns:xsd="http://www.w3.org/2001/XMLSchema" xmlns:xs="http://www.w3.org/2001/XMLSchema" xmlns:p="http://schemas.microsoft.com/office/2006/metadata/properties" xmlns:ns1="http://schemas.microsoft.com/sharepoint/v3" xmlns:ns2="5e9bf799-a75c-4d33-b4b4-4781a5316717" xmlns:ns3="041ed77a-7356-46d9-ab58-517ecd94c518" targetNamespace="http://schemas.microsoft.com/office/2006/metadata/properties" ma:root="true" ma:fieldsID="d5e20402b5c47605306d396ae1fb59c3" ns1:_="" ns2:_="" ns3:_="">
    <xsd:import namespace="http://schemas.microsoft.com/sharepoint/v3"/>
    <xsd:import namespace="5e9bf799-a75c-4d33-b4b4-4781a5316717"/>
    <xsd:import namespace="041ed77a-7356-46d9-ab58-517ecd94c5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Дата_x0020_отчёта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Описание" ma:description="Описание набора документов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bf799-a75c-4d33-b4b4-4781a531671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ed77a-7356-46d9-ab58-517ecd94c518" elementFormDefault="qualified">
    <xsd:import namespace="http://schemas.microsoft.com/office/2006/documentManagement/types"/>
    <xsd:import namespace="http://schemas.microsoft.com/office/infopath/2007/PartnerControls"/>
    <xsd:element name="Дата_x0020_отчёта" ma:index="11" nillable="true" ma:displayName="Дата отчёта" ma:format="DateOnly" ma:internalName="_x0414__x0430__x0442__x0430__x0020__x043e__x0442__x0447__x0451__x0442__x0430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E83B9D-0243-4E56-9B00-FC82CD60BD68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041ed77a-7356-46d9-ab58-517ecd94c518"/>
    <ds:schemaRef ds:uri="5e9bf799-a75c-4d33-b4b4-4781a531671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D1C4304-1C79-433F-9974-ABF768B07B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e9bf799-a75c-4d33-b4b4-4781a5316717"/>
    <ds:schemaRef ds:uri="041ed77a-7356-46d9-ab58-517ecd94c5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210DBA-09E2-43B6-B37C-B592C333907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C805227-6C8F-4DBC-8F35-4BB15808A7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15050</TotalTime>
  <Words>2515</Words>
  <Application>Microsoft Office PowerPoint</Application>
  <PresentationFormat>Лист A4 (210x297 мм)</PresentationFormat>
  <Paragraphs>221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EuropeCond</vt:lpstr>
      <vt:lpstr>Segoe UI</vt:lpstr>
      <vt:lpstr>Segoe UI Black</vt:lpstr>
      <vt:lpstr>Segoe UI Semilight</vt:lpstr>
      <vt:lpstr>Tahoma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Планерка ГД 07.09.2021 - 02_Исполнительская дисциплина</dc:title>
  <dc:creator>masseffect.33@mail.ru</dc:creator>
  <cp:lastModifiedBy>Корнилова Ирина Юрьевна</cp:lastModifiedBy>
  <cp:revision>723</cp:revision>
  <dcterms:created xsi:type="dcterms:W3CDTF">2020-09-15T08:52:52Z</dcterms:created>
  <dcterms:modified xsi:type="dcterms:W3CDTF">2024-09-26T06:27:11Z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0x010100E0D24FDD098E3644A3B2901C6E8117AE0100258EA530704D36458789F110BB917B6F</vt:lpwstr>
  </property>
  <property fmtid="{D5CDD505-2E9C-101B-9397-08002B2CF9AE}" pid="3" name="ItemRetentionFormula">
    <vt:lpwstr/>
  </property>
  <property fmtid="{D5CDD505-2E9C-101B-9397-08002B2CF9AE}" pid="4" name="_dlc_policyId">
    <vt:lpwstr/>
  </property>
</Properties>
</file>