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  <p:sldMasterId id="2147483664" r:id="rId6"/>
  </p:sldMasterIdLst>
  <p:notesMasterIdLst>
    <p:notesMasterId r:id="rId21"/>
  </p:notesMasterIdLst>
  <p:handoutMasterIdLst>
    <p:handoutMasterId r:id="rId22"/>
  </p:handoutMasterIdLst>
  <p:sldIdLst>
    <p:sldId id="338" r:id="rId7"/>
    <p:sldId id="335" r:id="rId8"/>
    <p:sldId id="336" r:id="rId9"/>
    <p:sldId id="311" r:id="rId10"/>
    <p:sldId id="340" r:id="rId11"/>
    <p:sldId id="324" r:id="rId12"/>
    <p:sldId id="325" r:id="rId13"/>
    <p:sldId id="345" r:id="rId14"/>
    <p:sldId id="342" r:id="rId15"/>
    <p:sldId id="330" r:id="rId16"/>
    <p:sldId id="341" r:id="rId17"/>
    <p:sldId id="321" r:id="rId18"/>
    <p:sldId id="333" r:id="rId19"/>
    <p:sldId id="334" r:id="rId20"/>
  </p:sldIdLst>
  <p:sldSz cx="9906000" cy="6858000" type="A4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устов Олег Едвордович" initials="ШОЕ" lastIdx="7" clrIdx="0">
    <p:extLst>
      <p:ext uri="{19B8F6BF-5375-455C-9EA6-DF929625EA0E}">
        <p15:presenceInfo xmlns:p15="http://schemas.microsoft.com/office/powerpoint/2012/main" userId="S-1-5-21-2950832418-2341634981-4040681116-13842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9A1D"/>
    <a:srgbClr val="FED208"/>
    <a:srgbClr val="FFFFCC"/>
    <a:srgbClr val="95A0B2"/>
    <a:srgbClr val="6985AF"/>
    <a:srgbClr val="FF33CC"/>
    <a:srgbClr val="3D464A"/>
    <a:srgbClr val="6B6B6B"/>
    <a:srgbClr val="BCBCBC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40" autoAdjust="0"/>
    <p:restoredTop sz="98578" autoAdjust="0"/>
  </p:normalViewPr>
  <p:slideViewPr>
    <p:cSldViewPr>
      <p:cViewPr varScale="1">
        <p:scale>
          <a:sx n="113" d="100"/>
          <a:sy n="113" d="100"/>
        </p:scale>
        <p:origin x="1020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3245"/>
    </p:cViewPr>
  </p:sorterViewPr>
  <p:notesViewPr>
    <p:cSldViewPr>
      <p:cViewPr varScale="1">
        <p:scale>
          <a:sx n="113" d="100"/>
          <a:sy n="113" d="100"/>
        </p:scale>
        <p:origin x="-5072" y="-104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A180FB1-4DA2-4F21-8C3D-D2C265778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86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41BBC7-B0A9-48FB-9472-98ACDCE9A9DF}" type="datetimeFigureOut">
              <a:rPr lang="ru-RU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7D9A730-473E-49C4-998A-901888567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269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63CAB-6EE8-40AF-AA7E-2D6B1DA7FF6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02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63CAB-6EE8-40AF-AA7E-2D6B1DA7FF6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4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414A4-DD9A-4183-A3D8-9336CF8D616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E43E-AC78-479F-BD1B-4E32B8A3810D}" type="datetime1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94600" y="6021288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/>
          <a:p>
            <a:fld id="{B3602CC6-AD4A-451E-8596-5161976283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33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28BE764-FFA8-42C8-B25A-4A69F441F735}" type="datetime1">
              <a:rPr lang="ru-RU"/>
              <a:pPr>
                <a:defRPr/>
              </a:pPr>
              <a:t>08.06.2023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равнение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3894"/>
            <a:ext cx="4377146" cy="464677"/>
          </a:xfrm>
          <a:prstGeom prst="rect">
            <a:avLst/>
          </a:prstGeo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600" b="0" spc="300">
                <a:solidFill>
                  <a:schemeClr val="bg1"/>
                </a:solidFill>
                <a:latin typeface="EuropeCondensedC"/>
                <a:cs typeface="EuropeCondensed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6" cy="4290502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prstGeom prst="rect">
            <a:avLst/>
          </a:prstGeo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600" b="0" kern="1200" spc="300" smtClean="0">
                <a:solidFill>
                  <a:schemeClr val="bg1"/>
                </a:solidFill>
                <a:latin typeface="EuropeCondensedC"/>
                <a:ea typeface="+mn-ea"/>
                <a:cs typeface="EuropeCondensed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B33B41-0A41-491F-92CF-E005A9B87FA7}" type="datetime1">
              <a:rPr lang="ru-RU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99300" y="6358159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85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86AFB7-A009-4F39-884F-4AB38D593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054" y="1237657"/>
            <a:ext cx="8916047" cy="4888666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92F4D2-E7B5-4739-AF93-D3341554DB31}" type="datetime1">
              <a:rPr lang="ru-RU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99300" y="6358159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85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0C3BF3-7712-41EE-A3D9-7DEC5CB43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омежуточный раздел презентации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495300" y="176213"/>
            <a:ext cx="8389144" cy="5969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ru-RU" sz="2000">
                <a:solidFill>
                  <a:srgbClr val="3D464A"/>
                </a:solidFill>
                <a:latin typeface="EuropeCondensedC"/>
                <a:ea typeface="EuropeCondensedC"/>
                <a:cs typeface="EuropeCondensedC"/>
              </a:rPr>
              <a:t>Образец заголовка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530" y="1306659"/>
            <a:ext cx="5459338" cy="398295"/>
          </a:xfrm>
          <a:solidFill>
            <a:srgbClr val="6B6B6B"/>
          </a:solidFill>
        </p:spPr>
        <p:txBody>
          <a:bodyPr rtlCol="0" anchorCtr="1">
            <a:normAutofit/>
          </a:bodyPr>
          <a:lstStyle>
            <a:lvl1pPr algn="l">
              <a:defRPr lang="ru-RU" sz="1600" b="0" kern="1200" spc="300" dirty="0" smtClean="0">
                <a:solidFill>
                  <a:schemeClr val="bg1"/>
                </a:solidFill>
                <a:latin typeface="EuropeCondensedC"/>
                <a:ea typeface="+mn-ea"/>
                <a:cs typeface="EuropeCondensedC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63373" y="1304761"/>
            <a:ext cx="3202811" cy="451400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86239" y="1902204"/>
            <a:ext cx="4003514" cy="3916566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lang="ru-RU" sz="1400" kern="1200" spc="300" smtClean="0">
                <a:solidFill>
                  <a:srgbClr val="3D464A"/>
                </a:solidFill>
                <a:latin typeface="EuropeCondensedC"/>
                <a:ea typeface="+mn-ea"/>
                <a:cs typeface="EuropeCondensedC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FC1C30-7CFC-4D5C-8878-7A645E212C43}" type="datetime1">
              <a:rPr lang="ru-RU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7099300" y="6358159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85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4ACD4005-E51E-422E-AC15-DE195C124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86" y="176262"/>
            <a:ext cx="8388747" cy="597443"/>
          </a:xfrm>
        </p:spPr>
        <p:txBody>
          <a:bodyPr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000" kern="1200" spc="300" smtClean="0">
                <a:solidFill>
                  <a:srgbClr val="3D464A"/>
                </a:solidFill>
                <a:latin typeface="EuropeCondensedC"/>
                <a:ea typeface="+mj-ea"/>
                <a:cs typeface="EuropeCondensedC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B67DD3-E620-43A7-AC0D-9F81C2526EF8}" type="datetime1">
              <a:rPr lang="ru-RU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99300" y="6358159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85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B19766D-ED5D-4868-8176-FB6B06D8B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C7F00F5-5EE6-472A-8470-AF62E6767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7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235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FF2CD9AD-ED7B-482A-99C1-C407AE045FE1}" type="datetime1">
              <a:rPr lang="ru-RU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DC0647F1-80D3-402B-A91F-AF8E155A1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46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235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235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4" y="1304761"/>
            <a:ext cx="4380380" cy="4821562"/>
          </a:xfrm>
        </p:spPr>
        <p:txBody>
          <a:bodyPr rtlCol="0">
            <a:normAutofit/>
          </a:bodyPr>
          <a:lstStyle>
            <a:lvl1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E67A3A2A-E2C0-4F78-966F-9FEA0072AB15}" type="datetime1">
              <a:rPr lang="ru-RU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6852D24B-C710-476C-8FBE-F25244409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37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235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3503"/>
            <a:ext cx="4377146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3"/>
            <a:ext cx="4377146" cy="4290502"/>
          </a:xfrm>
        </p:spPr>
        <p:txBody>
          <a:bodyPr rtlCol="0">
            <a:normAutofit/>
          </a:bodyPr>
          <a:lstStyle>
            <a:lvl1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235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3"/>
            <a:ext cx="4378762" cy="4290502"/>
          </a:xfrm>
        </p:spPr>
        <p:txBody>
          <a:bodyPr rtlCol="0">
            <a:normAutofit/>
          </a:bodyPr>
          <a:lstStyle>
            <a:lvl1pPr algn="l" defTabSz="914235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235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235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235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235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984E6596-F12A-49CC-A351-C134D3FAD83C}" type="datetime1">
              <a:rPr lang="ru-RU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6F273D66-C5EE-49AC-95DA-314ACC449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60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86" y="176262"/>
            <a:ext cx="8388747" cy="597443"/>
          </a:xfrm>
        </p:spPr>
        <p:txBody>
          <a:bodyPr rtlCol="0">
            <a:normAutofit/>
          </a:bodyPr>
          <a:lstStyle>
            <a:lvl1pPr algn="l" defTabSz="914235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0257177D-0B91-4B11-8DA2-CCB9EEDFF5E7}" type="datetime1">
              <a:rPr lang="ru-RU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1F9D0C55-88DA-48E8-B634-AFFC11B97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61463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8E6E0D64-EE95-426B-BDD4-F810D805CB1A}" type="datetime1">
              <a:rPr lang="ru-RU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B6E6CC32-7CB9-4E65-8384-BC3A82B0E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15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E6B4011B-27B4-451C-BA1F-117F22C51F6E}" type="datetime1">
              <a:rPr lang="ru-RU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0ABCED7B-3EED-4A27-B4CC-4579BF259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3234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23990" y="93664"/>
            <a:ext cx="8469313" cy="6953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5301" y="1600200"/>
            <a:ext cx="4371975" cy="199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19743" y="1600200"/>
            <a:ext cx="4371975" cy="199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5301" y="3743327"/>
            <a:ext cx="4371975" cy="199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19743" y="3743327"/>
            <a:ext cx="4371975" cy="199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C4476222-3A79-4F4F-B60E-355204E38036}" type="datetime1">
              <a:rPr lang="ru-RU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D464A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sz="18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70262D6C-DC98-45E0-B5D0-A89016613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40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789" y="765175"/>
            <a:ext cx="4533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презентации</a:t>
            </a:r>
            <a:br>
              <a:rPr lang="ru-RU" smtClean="0"/>
            </a:br>
            <a:r>
              <a:rPr lang="ru-RU" smtClean="0"/>
              <a:t>шрифт </a:t>
            </a:r>
            <a:r>
              <a:rPr lang="en-US" smtClean="0"/>
              <a:t>Europe</a:t>
            </a:r>
            <a:r>
              <a:rPr lang="ru-RU" smtClean="0"/>
              <a:t> (20</a:t>
            </a:r>
            <a:r>
              <a:rPr lang="en-US" smtClean="0"/>
              <a:t> pt)</a:t>
            </a:r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37400" y="6524627"/>
            <a:ext cx="2624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Europe" pitchFamily="2" charset="0"/>
                <a:cs typeface="+mn-cs"/>
              </a:defRPr>
            </a:lvl1pPr>
          </a:lstStyle>
          <a:p>
            <a:pPr>
              <a:defRPr/>
            </a:pPr>
            <a:fld id="{3BB98BD0-F4B3-4D8C-9FA6-BE386E79B5E8}" type="datetime1">
              <a:rPr lang="ru-RU"/>
              <a:pPr>
                <a:defRPr/>
              </a:pPr>
              <a:t>08.06.2023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 ftr="0"/>
  <p:txStyles>
    <p:titleStyle>
      <a:lvl1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2pPr>
      <a:lvl3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3pPr>
      <a:lvl4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4pPr>
      <a:lvl5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5pPr>
      <a:lvl6pPr marL="4572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6pPr>
      <a:lvl7pPr marL="9144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7pPr>
      <a:lvl8pPr marL="13716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8pPr>
      <a:lvl9pPr marL="18288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9pPr>
    </p:titleStyle>
    <p:bodyStyle>
      <a:lvl1pPr marL="366713" indent="-366713" algn="l" defTabSz="97790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2888" algn="l" defTabSz="9779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4475" algn="l" defTabSz="9779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8688" indent="-244475" algn="l" defTabSz="9779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58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30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02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274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9144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презентации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3"/>
            <a:ext cx="8915400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7767"/>
            <a:ext cx="2311400" cy="365125"/>
          </a:xfrm>
          <a:prstGeom prst="rect">
            <a:avLst/>
          </a:prstGeom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919495"/>
                </a:solidFill>
                <a:latin typeface="Europe" pitchFamily="82" charset="0"/>
                <a:cs typeface="Arial" pitchFamily="34" charset="0"/>
              </a:defRPr>
            </a:lvl1pPr>
          </a:lstStyle>
          <a:p>
            <a:pPr>
              <a:defRPr/>
            </a:pPr>
            <a:fld id="{7883BA1A-DB72-4F02-A521-72C59D37F9CD}" type="datetime1">
              <a:rPr lang="ru-RU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7767"/>
            <a:ext cx="2311400" cy="365125"/>
          </a:xfrm>
          <a:prstGeom prst="rect">
            <a:avLst/>
          </a:prstGeom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919495"/>
                </a:solidFill>
                <a:latin typeface="Europe" pitchFamily="82" charset="0"/>
                <a:cs typeface="Arial" pitchFamily="34" charset="0"/>
              </a:defRPr>
            </a:lvl1pPr>
          </a:lstStyle>
          <a:p>
            <a:pPr>
              <a:defRPr/>
            </a:pPr>
            <a:fld id="{D0D5535D-0561-4CD3-ABFC-46E07158B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5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kern="1200">
          <a:solidFill>
            <a:srgbClr val="3D464A"/>
          </a:solidFill>
          <a:latin typeface="Europe" pitchFamily="2" charset="0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>
          <a:solidFill>
            <a:srgbClr val="3D464A"/>
          </a:solidFill>
          <a:latin typeface="Europe" pitchFamily="2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>
          <a:solidFill>
            <a:srgbClr val="3D464A"/>
          </a:solidFill>
          <a:latin typeface="Europe" pitchFamily="2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>
          <a:solidFill>
            <a:srgbClr val="3D464A"/>
          </a:solidFill>
          <a:latin typeface="Europe" pitchFamily="2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>
          <a:solidFill>
            <a:srgbClr val="3D464A"/>
          </a:solidFill>
          <a:latin typeface="Europe" pitchFamily="2" charset="0"/>
          <a:ea typeface="Arial" charset="0"/>
          <a:cs typeface="Arial" pitchFamily="34" charset="0"/>
        </a:defRPr>
      </a:lvl5pPr>
      <a:lvl6pPr marL="457117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235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353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47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0"/>
        </a:buBlip>
        <a:defRPr kumimoji="1" sz="1200" kern="1200">
          <a:solidFill>
            <a:srgbClr val="3D464A"/>
          </a:solidFill>
          <a:latin typeface="Europe" pitchFamily="2" charset="0"/>
          <a:ea typeface="Arial" charset="0"/>
          <a:cs typeface="Arial" pitchFamily="34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pitchFamily="34" charset="0"/>
        <a:buChar char="•"/>
        <a:defRPr kumimoji="1" sz="1200" kern="1200">
          <a:solidFill>
            <a:srgbClr val="3D464A"/>
          </a:solidFill>
          <a:latin typeface="Europe" pitchFamily="2" charset="0"/>
          <a:ea typeface="Arial" charset="0"/>
          <a:cs typeface="Arial" pitchFamily="34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kumimoji="1" sz="1200" kern="1200">
          <a:solidFill>
            <a:srgbClr val="3D464A"/>
          </a:solidFill>
          <a:latin typeface="Europe" pitchFamily="2" charset="0"/>
          <a:ea typeface="Arial" charset="0"/>
          <a:cs typeface="Arial" pitchFamily="34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1200" kern="1200">
          <a:solidFill>
            <a:srgbClr val="3D464A"/>
          </a:solidFill>
          <a:latin typeface="Europe" pitchFamily="2" charset="0"/>
          <a:ea typeface="Arial" charset="0"/>
          <a:cs typeface="Arial" pitchFamily="34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umimoji="1" sz="1200" kern="1200">
          <a:solidFill>
            <a:srgbClr val="3D464A"/>
          </a:solidFill>
          <a:latin typeface="Europe" pitchFamily="2" charset="0"/>
          <a:ea typeface="Arial" charset="0"/>
          <a:cs typeface="Arial" pitchFamily="34" charset="0"/>
        </a:defRPr>
      </a:lvl5pPr>
      <a:lvl6pPr marL="2514147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64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82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99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7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5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3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88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05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23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396" y="765175"/>
            <a:ext cx="453509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презентации</a:t>
            </a:r>
            <a:br>
              <a:rPr lang="ru-RU" smtClean="0"/>
            </a:br>
            <a:r>
              <a:rPr lang="ru-RU" smtClean="0"/>
              <a:t>шрифт </a:t>
            </a:r>
            <a:r>
              <a:rPr lang="en-US" smtClean="0"/>
              <a:t>Europe</a:t>
            </a:r>
            <a:r>
              <a:rPr lang="ru-RU" smtClean="0"/>
              <a:t> (20</a:t>
            </a:r>
            <a:r>
              <a:rPr lang="en-US" smtClean="0"/>
              <a:t> pt)</a:t>
            </a:r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37137" y="6526434"/>
            <a:ext cx="262440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  <a:latin typeface="Europe" pitchFamily="2" charset="0"/>
                <a:cs typeface="+mn-cs"/>
              </a:defRPr>
            </a:lvl1pPr>
          </a:lstStyle>
          <a:p>
            <a:pPr>
              <a:defRPr/>
            </a:pPr>
            <a:fld id="{AA371A41-F4A4-48C5-B952-1DE79ACB96E3}" type="datetime1">
              <a:rPr lang="ru-RU"/>
              <a:pPr>
                <a:defRPr/>
              </a:pPr>
              <a:t>08.06.2023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hf hdr="0" ftr="0"/>
  <p:txStyles>
    <p:titleStyle>
      <a:lvl1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2pPr>
      <a:lvl3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3pPr>
      <a:lvl4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4pPr>
      <a:lvl5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5pPr>
      <a:lvl6pPr marL="4572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6pPr>
      <a:lvl7pPr marL="9144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7pPr>
      <a:lvl8pPr marL="13716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8pPr>
      <a:lvl9pPr marL="18288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9pPr>
    </p:titleStyle>
    <p:bodyStyle>
      <a:lvl1pPr marL="366713" indent="-366713" algn="l" defTabSz="97790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2888" algn="l" defTabSz="9779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4475" algn="l" defTabSz="9779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8688" indent="-244475" algn="l" defTabSz="9779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58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30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02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274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" y="0"/>
            <a:ext cx="990530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7"/>
          <a:stretch/>
        </p:blipFill>
        <p:spPr>
          <a:xfrm>
            <a:off x="5717076" y="942182"/>
            <a:ext cx="4196914" cy="4237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5" y="1306128"/>
            <a:ext cx="3043698" cy="32697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26814" y="2295779"/>
            <a:ext cx="5040560" cy="1530106"/>
          </a:xfrm>
          <a:prstGeom prst="rect">
            <a:avLst/>
          </a:prstGeom>
          <a:solidFill>
            <a:srgbClr val="FED104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906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0952" y="1993997"/>
            <a:ext cx="1894051" cy="18940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29158" y="3186750"/>
            <a:ext cx="4896544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100" i="1" spc="5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Материалы к общественным слушаниям по объекту: </a:t>
            </a:r>
          </a:p>
          <a:p>
            <a:pPr algn="ctr"/>
            <a:r>
              <a:rPr lang="ru-RU" sz="1600" b="1" u="sng" spc="50" dirty="0"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«Пункт слива нефти на УПН </a:t>
            </a:r>
            <a:r>
              <a:rPr lang="ru-RU" sz="1600" b="1" u="sng" spc="50" dirty="0" err="1"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Сузунского</a:t>
            </a:r>
            <a:r>
              <a:rPr lang="ru-RU" sz="1600" b="1" u="sng" spc="50" dirty="0"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 ЛУ»</a:t>
            </a:r>
            <a:endParaRPr lang="ru-RU" sz="1600" b="1" u="sng" spc="50" dirty="0" smtClean="0">
              <a:latin typeface="+mn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13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405443" y="-486476"/>
            <a:ext cx="9510008" cy="1421980"/>
            <a:chOff x="272481" y="-312837"/>
            <a:chExt cx="9510008" cy="1421980"/>
          </a:xfrm>
        </p:grpSpPr>
        <p:sp>
          <p:nvSpPr>
            <p:cNvPr id="42" name="Прямоугольник 41"/>
            <p:cNvSpPr/>
            <p:nvPr/>
          </p:nvSpPr>
          <p:spPr bwMode="auto">
            <a:xfrm>
              <a:off x="272481" y="398153"/>
              <a:ext cx="9313672" cy="291424"/>
            </a:xfrm>
            <a:prstGeom prst="rect">
              <a:avLst/>
            </a:prstGeom>
            <a:solidFill>
              <a:srgbClr val="FED20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2639" y="-312837"/>
              <a:ext cx="1229850" cy="1421980"/>
            </a:xfrm>
            <a:prstGeom prst="rect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935096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89504" y="6079572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pPr/>
              <a:t>10</a:t>
            </a:fld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127551" y="203102"/>
            <a:ext cx="8473077" cy="35455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600" b="1" dirty="0" smtClean="0">
                <a:latin typeface="EuropeCond" panose="04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по охране животного и растительного мира                     </a:t>
            </a:r>
            <a:endParaRPr lang="ru-RU" sz="1600" b="1" dirty="0">
              <a:latin typeface="EuropeCond" panose="04000500000000000000" pitchFamily="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4679" y="4826850"/>
            <a:ext cx="3981647" cy="1212416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При проведении инженерно-экологического рекогносцировочного обследования территории проектирования редкие охраняемые виды растений, грибов и животных, занесенные в Красные книги РФ и Красноярского края, отсутствуют. Мероприятия не закладывались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64679" y="604872"/>
            <a:ext cx="4442514" cy="174249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Растительный мир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85131" y="612283"/>
            <a:ext cx="4230574" cy="168332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Животный мир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4679" y="908713"/>
            <a:ext cx="4331534" cy="287832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lvl="0" algn="just"/>
            <a:r>
              <a:rPr lang="ru-RU" sz="900" u="sng" dirty="0" smtClean="0"/>
              <a:t>      </a:t>
            </a:r>
            <a:r>
              <a:rPr lang="ru-RU" sz="900" i="1" u="sng" dirty="0" smtClean="0"/>
              <a:t>С </a:t>
            </a:r>
            <a:r>
              <a:rPr lang="ru-RU" sz="900" i="1" u="sng" dirty="0"/>
              <a:t>целью предотвращения и уменьшения негативного воздействия на почвенно-растительный покров в период строительства предусмотрены следующие мероприятия</a:t>
            </a:r>
            <a:r>
              <a:rPr lang="ru-RU" sz="900" i="1" u="sng" dirty="0" smtClean="0"/>
              <a:t>: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900" dirty="0" smtClean="0"/>
              <a:t>соблюдение </a:t>
            </a:r>
            <a:r>
              <a:rPr lang="ru-RU" sz="900" dirty="0"/>
              <a:t>границ, отведенных под строительство и исключение сверхнормативного изъятия земель;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900" dirty="0" smtClean="0"/>
              <a:t>полный </a:t>
            </a:r>
            <a:r>
              <a:rPr lang="ru-RU" sz="900" dirty="0"/>
              <a:t>запрет на передвижение автотранспортных средств вне дорог и площади отвода земель под строительство;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900" dirty="0" smtClean="0"/>
              <a:t>предотвращение </a:t>
            </a:r>
            <a:r>
              <a:rPr lang="ru-RU" sz="900" dirty="0"/>
              <a:t>пролива ГСМ, загрязнения почвы и воды;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900" dirty="0" smtClean="0"/>
              <a:t>рациональное </a:t>
            </a:r>
            <a:r>
              <a:rPr lang="ru-RU" sz="900" dirty="0"/>
              <a:t>использование земель при складировании строительных отходов;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900" dirty="0" smtClean="0"/>
              <a:t>своевременный </a:t>
            </a:r>
            <a:r>
              <a:rPr lang="ru-RU" sz="900" dirty="0"/>
              <a:t>вывоз всех видов отходов с территории проведения работ;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900" dirty="0" smtClean="0"/>
              <a:t>соблюдение </a:t>
            </a:r>
            <a:r>
              <a:rPr lang="ru-RU" sz="900" dirty="0"/>
              <a:t>правил пожарной безопасности в период проведения строительно-монтажных работ.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900" dirty="0" smtClean="0"/>
              <a:t>проведение </a:t>
            </a:r>
            <a:r>
              <a:rPr lang="ru-RU" sz="900" dirty="0"/>
              <a:t>рекультивации на земельных участках, нарушаемых в ходе строительства проектируемого объекта;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900" dirty="0" smtClean="0"/>
              <a:t>рациональная </a:t>
            </a:r>
            <a:r>
              <a:rPr lang="ru-RU" sz="900" dirty="0"/>
              <a:t>организация производства работ и эксплуатация строительной техники, а также наличие у всех технических средств гигиенических сертификатов уменьшают отрицательное воздействие на окружающую природную среду.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07193" y="779121"/>
            <a:ext cx="4860529" cy="582528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900" u="sng" dirty="0" smtClean="0"/>
              <a:t>    </a:t>
            </a:r>
            <a:r>
              <a:rPr lang="ru-RU" sz="900" i="1" u="sng" dirty="0" smtClean="0"/>
              <a:t>С </a:t>
            </a:r>
            <a:r>
              <a:rPr lang="ru-RU" sz="900" i="1" u="sng" dirty="0"/>
              <a:t>целью предотвращения и уменьшения негативного воздействия на </a:t>
            </a:r>
            <a:r>
              <a:rPr lang="ru-RU" sz="900" i="1" u="sng" dirty="0" smtClean="0"/>
              <a:t>животный мир предусмотрены </a:t>
            </a:r>
            <a:r>
              <a:rPr lang="ru-RU" sz="900" i="1" u="sng" dirty="0"/>
              <a:t>следующие мероприятия</a:t>
            </a:r>
            <a:r>
              <a:rPr lang="ru-RU" sz="900" i="1" u="sng" dirty="0" smtClean="0"/>
              <a:t>: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900" dirty="0" smtClean="0"/>
              <a:t>проведение </a:t>
            </a:r>
            <a:r>
              <a:rPr lang="ru-RU" sz="900" dirty="0"/>
              <a:t>опережающего осмотра зоны строительства для предотвращения гибели животных. В случае обнаружения животных на территории стройплощадки перемещение их в другие пригодные местообитания;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900" dirty="0" smtClean="0"/>
              <a:t>минимальное </a:t>
            </a:r>
            <a:r>
              <a:rPr lang="ru-RU" sz="900" dirty="0"/>
              <a:t>отчуждение земель для сохранения условий обитания животных и птиц;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900" dirty="0" smtClean="0"/>
              <a:t>запрет </a:t>
            </a:r>
            <a:r>
              <a:rPr lang="ru-RU" sz="900" dirty="0"/>
              <a:t>ввоза в район работ огнестрельных и других орудий промысла животных, а также собак;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900" dirty="0" smtClean="0"/>
              <a:t>производство </a:t>
            </a:r>
            <a:r>
              <a:rPr lang="ru-RU" sz="900" dirty="0"/>
              <a:t>земляных и СМР исключительно в пределах полосы отвода земель, со своевременной уборкой строительного мусора;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900" dirty="0" smtClean="0"/>
              <a:t>установка </a:t>
            </a:r>
            <a:r>
              <a:rPr lang="ru-RU" sz="900" dirty="0"/>
              <a:t>специальных предупредительных знаков и знаков ограничения скорости движения транспорта;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900" dirty="0" smtClean="0"/>
              <a:t>ограничение </a:t>
            </a:r>
            <a:r>
              <a:rPr lang="ru-RU" sz="900" dirty="0"/>
              <a:t>скорости движения транспортных средств в пределах полосы отвода до минимума;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900" dirty="0" smtClean="0"/>
              <a:t>максимальное </a:t>
            </a:r>
            <a:r>
              <a:rPr lang="ru-RU" sz="900" dirty="0"/>
              <a:t>снижение шумовой нагрузки;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900" dirty="0" smtClean="0"/>
              <a:t>запрет </a:t>
            </a:r>
            <a:r>
              <a:rPr lang="ru-RU" sz="900" dirty="0"/>
              <a:t>несанкционированного механизированного перемещения по территории;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900" dirty="0" smtClean="0"/>
              <a:t>оснащение </a:t>
            </a:r>
            <a:r>
              <a:rPr lang="ru-RU" sz="900" dirty="0"/>
              <a:t>строительных площадок инвентарными контейнерами для сбора бытовых и строительных отходов; 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900" dirty="0" smtClean="0"/>
              <a:t>раздельное </a:t>
            </a:r>
            <a:r>
              <a:rPr lang="ru-RU" sz="900" dirty="0"/>
              <a:t>накопление отходов производства в закрытых контейнерах, содержание территории в чистоте во избежание приманивания животных;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900" dirty="0" smtClean="0"/>
              <a:t>уборка </a:t>
            </a:r>
            <a:r>
              <a:rPr lang="ru-RU" sz="900" dirty="0"/>
              <a:t>строительного мусора;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900" dirty="0" smtClean="0"/>
              <a:t>проведение </a:t>
            </a:r>
            <a:r>
              <a:rPr lang="ru-RU" sz="900" dirty="0"/>
              <a:t>рекультивации на земельных участках, нарушаемых в ходе строительства проектируемого объекта; 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900" dirty="0" smtClean="0"/>
              <a:t>осуществление </a:t>
            </a:r>
            <a:r>
              <a:rPr lang="ru-RU" sz="900" dirty="0"/>
              <a:t>движения транспорта и строительной техники только по организованным проездам.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900" dirty="0" smtClean="0"/>
              <a:t>обеспечение </a:t>
            </a:r>
            <a:r>
              <a:rPr lang="ru-RU" sz="900" dirty="0"/>
              <a:t>надежности и герметичности технологического оборудования и трубопроводов;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900" dirty="0" smtClean="0"/>
              <a:t>контроль </a:t>
            </a:r>
            <a:r>
              <a:rPr lang="ru-RU" sz="900" dirty="0"/>
              <a:t>технологического процесса и применение автоматизированной системы управления технологическим процессом, предупреждающие возникновение аварийных ситуаций и обеспечивающие минимизацию ошибочных действий обслуживающего персонала;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900" dirty="0" smtClean="0"/>
              <a:t>автоматическая </a:t>
            </a:r>
            <a:r>
              <a:rPr lang="ru-RU" sz="900" dirty="0"/>
              <a:t>система обнаружения пожара и загазованности;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900" dirty="0" smtClean="0"/>
              <a:t>заземление </a:t>
            </a:r>
            <a:r>
              <a:rPr lang="ru-RU" sz="900" dirty="0"/>
              <a:t>трубопроводов, арматуры, емкостей;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900" dirty="0" err="1" smtClean="0"/>
              <a:t>молниезащита</a:t>
            </a:r>
            <a:r>
              <a:rPr lang="ru-RU" sz="900" dirty="0" smtClean="0"/>
              <a:t> </a:t>
            </a:r>
            <a:r>
              <a:rPr lang="ru-RU" sz="900" dirty="0"/>
              <a:t>зданий и сооружений;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900" dirty="0" smtClean="0"/>
              <a:t>применение </a:t>
            </a:r>
            <a:r>
              <a:rPr lang="ru-RU" sz="900" dirty="0"/>
              <a:t>труб с толщиной стенки из материалов, обеспечивающих безопасную эксплуатацию при расчетных давлениях в данных климатических условиях;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900" dirty="0" smtClean="0"/>
              <a:t>проведение </a:t>
            </a:r>
            <a:r>
              <a:rPr lang="ru-RU" sz="900" dirty="0"/>
              <a:t>мониторинга состояния растительного и животного мира в районе проектируемого объекта;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900" dirty="0" smtClean="0"/>
              <a:t>ограничение </a:t>
            </a:r>
            <a:r>
              <a:rPr lang="ru-RU" sz="900" dirty="0"/>
              <a:t>скоростного режима на дорогах.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endParaRPr lang="ru-RU" sz="900" dirty="0"/>
          </a:p>
        </p:txBody>
      </p:sp>
      <p:pic>
        <p:nvPicPr>
          <p:cNvPr id="11266" name="Picture 2" descr="https://cdn-icons-png.flaticon.com/512/1502/150214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7" y="124089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4" name="Picture 30" descr="https://cdn-icons-png.flaticon.com/512/2913/291348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16" y="4068509"/>
            <a:ext cx="640027" cy="64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30" descr="https://cdn-icons-png.flaticon.com/512/2913/291348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09" y="4225363"/>
            <a:ext cx="601487" cy="60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03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272481" y="-312837"/>
            <a:ext cx="9510008" cy="1421980"/>
            <a:chOff x="272481" y="-312837"/>
            <a:chExt cx="9510008" cy="1421980"/>
          </a:xfrm>
        </p:grpSpPr>
        <p:sp>
          <p:nvSpPr>
            <p:cNvPr id="22" name="Прямоугольник 21"/>
            <p:cNvSpPr/>
            <p:nvPr/>
          </p:nvSpPr>
          <p:spPr bwMode="auto">
            <a:xfrm>
              <a:off x="272481" y="398153"/>
              <a:ext cx="9313672" cy="291424"/>
            </a:xfrm>
            <a:prstGeom prst="rect">
              <a:avLst/>
            </a:prstGeom>
            <a:solidFill>
              <a:srgbClr val="FED20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2639" y="-312837"/>
              <a:ext cx="1229850" cy="142198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064568" y="366587"/>
            <a:ext cx="5775884" cy="354555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1600" b="1" dirty="0" smtClean="0">
                <a:latin typeface="EuropeCond" panose="04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Экологический мониторинг за компонентами окружающей среды</a:t>
            </a:r>
            <a:endParaRPr lang="ru-RU" sz="1600" b="1" dirty="0">
              <a:latin typeface="EuropeCond" panose="04000500000000000000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3191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1000">
              <a:solidFill>
                <a:srgbClr val="FF0000"/>
              </a:solidFill>
            </a:endParaRP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14218" y="6096405"/>
            <a:ext cx="3384120" cy="301756"/>
          </a:xfrm>
        </p:spPr>
        <p:txBody>
          <a:bodyPr lIns="107287" tIns="53643" rIns="107287" bIns="53643"/>
          <a:lstStyle/>
          <a:p>
            <a:fld id="{B3602CC6-AD4A-451E-8596-5161976283A5}" type="slidenum">
              <a:rPr lang="ru-RU" sz="1600"/>
              <a:pPr/>
              <a:t>11</a:t>
            </a:fld>
            <a:endParaRPr lang="ru-RU" sz="16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60512" y="5945872"/>
            <a:ext cx="8431118" cy="76153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Комплекс проектных решений обеспечивает рациональное и экологически безопасное производство работ, в том числе охрану водных ресурсов (подземные и поверхностные воды), почвенного покрова, недр, экологически безопасное обращение с отходами и производственный контроль за состоянием окружающей среды.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807" y="838403"/>
            <a:ext cx="9036790" cy="600164"/>
          </a:xfrm>
          <a:prstGeom prst="rect">
            <a:avLst/>
          </a:prstGeom>
          <a:ln>
            <a:solidFill>
              <a:srgbClr val="FED20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</a:pPr>
            <a:r>
              <a:rPr lang="ru-RU" sz="1100" b="1" dirty="0">
                <a:latin typeface="Arial"/>
                <a:ea typeface="Arial"/>
                <a:cs typeface="Times New Roman"/>
              </a:rPr>
              <a:t>Для обеспечения экологической безопасности в зоне возможного влияния объекта на </a:t>
            </a:r>
            <a:r>
              <a:rPr lang="ru-RU" sz="1100" b="1" dirty="0" smtClean="0">
                <a:latin typeface="Arial"/>
                <a:ea typeface="Arial"/>
                <a:cs typeface="Times New Roman"/>
              </a:rPr>
              <a:t>этапе </a:t>
            </a:r>
            <a:r>
              <a:rPr lang="ru-RU" sz="1100" b="1" dirty="0">
                <a:latin typeface="Arial"/>
                <a:ea typeface="Arial"/>
                <a:cs typeface="Times New Roman"/>
              </a:rPr>
              <a:t>строительства и эксплуатации должен осуществляться производственный экологический контроль (мониторинг) изменения состояния компонентов окружающей среды. </a:t>
            </a:r>
            <a:endParaRPr lang="ru-RU" sz="1100" b="1" dirty="0" smtClean="0">
              <a:latin typeface="Arial"/>
              <a:ea typeface="Arial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6553" y="1513591"/>
            <a:ext cx="5302725" cy="1364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ru-RU" sz="1050" b="1" dirty="0"/>
              <a:t>Основные направления </a:t>
            </a:r>
            <a:r>
              <a:rPr lang="ru-RU" sz="1050" b="1" dirty="0" smtClean="0"/>
              <a:t>ведения </a:t>
            </a:r>
            <a:r>
              <a:rPr lang="ru-RU" sz="1050" b="1" dirty="0"/>
              <a:t>производственного </a:t>
            </a:r>
            <a:r>
              <a:rPr lang="ru-RU" sz="1050" b="1" dirty="0" smtClean="0"/>
              <a:t>экологического мониторинга </a:t>
            </a:r>
            <a:r>
              <a:rPr lang="ru-RU" sz="1050" b="1" u="sng" dirty="0" smtClean="0"/>
              <a:t>при </a:t>
            </a:r>
            <a:r>
              <a:rPr lang="ru-RU" sz="1050" b="1" u="sng" dirty="0"/>
              <a:t>проведении строительных </a:t>
            </a:r>
            <a:r>
              <a:rPr lang="ru-RU" sz="1050" b="1" u="sng" dirty="0" smtClean="0"/>
              <a:t>работ</a:t>
            </a:r>
            <a:r>
              <a:rPr lang="ru-RU" sz="1050" b="1" dirty="0" smtClean="0"/>
              <a:t>: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100" dirty="0" smtClean="0"/>
              <a:t>мониторинг </a:t>
            </a:r>
            <a:r>
              <a:rPr lang="ru-RU" sz="1100" dirty="0"/>
              <a:t>состояния и загрязнения атмосферного воздуха;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100" dirty="0" smtClean="0"/>
              <a:t>мониторинг </a:t>
            </a:r>
            <a:r>
              <a:rPr lang="ru-RU" sz="1100" dirty="0"/>
              <a:t>состояния и загрязнения поверхностных и подземных вод;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100" dirty="0" smtClean="0"/>
              <a:t>мониторинг </a:t>
            </a:r>
            <a:r>
              <a:rPr lang="ru-RU" sz="1100" dirty="0"/>
              <a:t>состояния и загрязнения земель и почв;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100" dirty="0" smtClean="0"/>
              <a:t>мониторинг </a:t>
            </a:r>
            <a:r>
              <a:rPr lang="ru-RU" sz="1100" dirty="0"/>
              <a:t>состояния и загрязнения недр;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100" dirty="0" smtClean="0"/>
              <a:t>мониторинг </a:t>
            </a:r>
            <a:r>
              <a:rPr lang="ru-RU" sz="1100" dirty="0"/>
              <a:t>состояния и загрязнения растительного и животного мира.</a:t>
            </a:r>
          </a:p>
        </p:txBody>
      </p:sp>
      <p:pic>
        <p:nvPicPr>
          <p:cNvPr id="16" name="Picture 4" descr="D:\Users\damatyushin\Desktop\РАБОТА\!ОтМосФЕра\148d96.51nure.iqwv.xc.l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966" r="3948" b="7343"/>
          <a:stretch/>
        </p:blipFill>
        <p:spPr bwMode="auto">
          <a:xfrm>
            <a:off x="5961112" y="1570241"/>
            <a:ext cx="3305426" cy="1460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cdn-icons-png.flaticon.com/512/6471/647166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55" y="32957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00472" y="2933832"/>
            <a:ext cx="5040560" cy="2932686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3663" indent="-93663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Строительно-монтажные работы ведутся в течение 4 месяца. Согласно Постановлению Правительства №2398 «Об утверждении критериев отнесения объектов, оказывающих негативное воздействие на окружающую среду, к объектам I, II, III и IV категорий», осуществление на объекте, оказывающем негативное воздействие на окружающую среду, хозяйственной и (или) иной деятельности по строительству объектов капитального строительства продолжительностью менее 6 месяцев является критерием отнесения объекта к </a:t>
            </a: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категории НВОС.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3663" indent="-93663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связи с чем подрядчик, отвечающий за проведение строительно-монтажных работ не осуществляет производственный экологического контроль. 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3663" indent="-93663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Наблюдения проводятся по утвержденным (согласованным) методикам и программам, начиная со стадии проведения строительно-монтажных работ и далее в течение периода эксплуатации проектируемых объектов и сооружений. При этом до начала работ выбираются фоновые участки, участки и посты наблюдения.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85048" y="3410842"/>
            <a:ext cx="4304928" cy="2154436"/>
          </a:xfrm>
          <a:prstGeom prst="rect">
            <a:avLst/>
          </a:prstGeom>
          <a:ln w="28575">
            <a:solidFill>
              <a:srgbClr val="FED208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9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на территории </a:t>
            </a:r>
            <a:r>
              <a:rPr lang="ru-RU" sz="9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Сузунского</a:t>
            </a:r>
            <a:r>
              <a:rPr lang="ru-RU" sz="9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месторождения действует Программа экологического мониторинга окружающей среды </a:t>
            </a:r>
            <a:r>
              <a:rPr lang="ru-RU" sz="9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Сузунского</a:t>
            </a:r>
            <a:r>
              <a:rPr lang="ru-RU" sz="9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месторождения в 2021-2023 гг., разработанная ООО «РН-</a:t>
            </a:r>
            <a:r>
              <a:rPr lang="ru-RU" sz="9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КрасноярскНИПИнефть</a:t>
            </a:r>
            <a:r>
              <a:rPr lang="ru-RU" sz="9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» и согласованная в Департаменте по недропользованию по Центрально-Сибирскому округу</a:t>
            </a:r>
            <a:r>
              <a:rPr lang="ru-RU" sz="9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endParaRPr lang="ru-RU" sz="900" b="1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В период строительства экологический мониторинг обеспечивает подрядчик по строительству.</a:t>
            </a:r>
            <a:endParaRPr lang="ru-RU" sz="1000" dirty="0">
              <a:latin typeface="+mn-lt"/>
              <a:ea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 </a:t>
            </a:r>
            <a:r>
              <a:rPr lang="ru-RU" sz="10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При </a:t>
            </a:r>
            <a:r>
              <a:rPr lang="ru-RU" sz="1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эксплуатации действующую программу экологического мониторинга окружающей среды </a:t>
            </a:r>
            <a:r>
              <a:rPr lang="ru-RU" sz="10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Сузунского</a:t>
            </a:r>
            <a:r>
              <a:rPr lang="ru-RU" sz="1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месторождения в </a:t>
            </a:r>
            <a:r>
              <a:rPr lang="ru-RU" sz="10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2021-2023гг</a:t>
            </a:r>
            <a:r>
              <a:rPr lang="ru-RU" sz="1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. рекомендуется дополнить пунктами контроля за состоянием атмосферного воздуха, снежного покрова, почвенного покрова, растительного покрова, а также радиационным мониторингом в районе проектируемого объекта.</a:t>
            </a:r>
            <a:endParaRPr lang="ru-RU" sz="10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34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272481" y="-312837"/>
            <a:ext cx="9510008" cy="1421980"/>
            <a:chOff x="272481" y="-312837"/>
            <a:chExt cx="9510008" cy="1421980"/>
          </a:xfrm>
        </p:grpSpPr>
        <p:sp>
          <p:nvSpPr>
            <p:cNvPr id="41" name="Прямоугольник 40"/>
            <p:cNvSpPr/>
            <p:nvPr/>
          </p:nvSpPr>
          <p:spPr bwMode="auto">
            <a:xfrm>
              <a:off x="272481" y="398153"/>
              <a:ext cx="9313672" cy="291424"/>
            </a:xfrm>
            <a:prstGeom prst="rect">
              <a:avLst/>
            </a:prstGeom>
            <a:solidFill>
              <a:srgbClr val="FED20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2639" y="-312837"/>
              <a:ext cx="1229850" cy="1421980"/>
            </a:xfrm>
            <a:prstGeom prst="rect">
              <a:avLst/>
            </a:prstGeom>
          </p:spPr>
        </p:pic>
      </p:grpSp>
      <p:sp>
        <p:nvSpPr>
          <p:cNvPr id="30" name="Прямоугольник 29"/>
          <p:cNvSpPr/>
          <p:nvPr/>
        </p:nvSpPr>
        <p:spPr>
          <a:xfrm>
            <a:off x="352582" y="935652"/>
            <a:ext cx="9233571" cy="47712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2581" y="4620260"/>
            <a:ext cx="9289583" cy="334673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1768" y="362742"/>
            <a:ext cx="8640960" cy="35455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600" b="1" dirty="0" smtClean="0">
                <a:latin typeface="EuropeCond" panose="04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Резюме</a:t>
            </a:r>
            <a:endParaRPr lang="ru-RU" sz="1600" b="1" dirty="0">
              <a:latin typeface="EuropeCond" panose="04000500000000000000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62132" y="6305563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62132" y="6225688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12</a:t>
            </a:fld>
            <a:endParaRPr lang="ru-RU" sz="1600" dirty="0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344488" y="908720"/>
            <a:ext cx="9269669" cy="401618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 algn="ctr" defTabSz="9779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9779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0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1072866" indent="0" algn="ctr" defTabSz="9779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6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609298" indent="0" algn="ctr" defTabSz="9779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2145731" indent="0" algn="ctr" defTabSz="9779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682164" indent="0" algn="ctr" defTabSz="9779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3218597" indent="0" algn="ctr" defTabSz="9779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755029" indent="0" algn="ctr" defTabSz="9779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4291462" indent="0" algn="ctr" defTabSz="9779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indent="361950" algn="just"/>
            <a:r>
              <a:rPr lang="ru-RU" sz="1200" dirty="0">
                <a:solidFill>
                  <a:schemeClr val="tx1"/>
                </a:solidFill>
              </a:rPr>
              <a:t>Проведенный анализ природных особенностей территории района работ и оценка воздействия проектируемых объектов на компоненты окружающей природной среды и социально-экономическую сферу позволяет сделать следующие выводы:</a:t>
            </a:r>
            <a:endParaRPr lang="ru-RU" sz="1200" kern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1148" y="3694846"/>
            <a:ext cx="5596347" cy="354555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Экологическая безопасность реализации проекта</a:t>
            </a:r>
            <a:endParaRPr lang="ru-RU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9497" y="4055419"/>
            <a:ext cx="9575919" cy="47766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1200" dirty="0"/>
              <a:t>На основании сделанных выводов </a:t>
            </a:r>
            <a:r>
              <a:rPr lang="ru-RU" sz="1200" dirty="0" smtClean="0"/>
              <a:t>оценки </a:t>
            </a:r>
            <a:r>
              <a:rPr lang="ru-RU" sz="1200" dirty="0"/>
              <a:t>воздействия на окружающую среду объем воздействия на окружающую среду данной проектной документацией оценивается как минимально возможный и допустимый при создании объектов данного </a:t>
            </a:r>
            <a:r>
              <a:rPr lang="ru-RU" sz="1200" dirty="0" smtClean="0"/>
              <a:t>типа 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03487" y="4594012"/>
            <a:ext cx="10338817" cy="27761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indent="212338"/>
            <a:r>
              <a:rPr lang="ru-RU" sz="1050" b="1" dirty="0" smtClean="0"/>
              <a:t>Принятые </a:t>
            </a:r>
            <a:r>
              <a:rPr lang="ru-RU" sz="1050" b="1" dirty="0"/>
              <a:t>технические решения и природоохранные мероприятия отвечают современным требованиям защиты окружающей среды</a:t>
            </a:r>
            <a:r>
              <a:rPr lang="ru-RU" sz="1100" b="1" dirty="0" smtClean="0"/>
              <a:t>:</a:t>
            </a:r>
            <a:endParaRPr lang="ru-RU" sz="11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0472" y="5046528"/>
            <a:ext cx="2006762" cy="432048"/>
          </a:xfrm>
          <a:prstGeom prst="rect">
            <a:avLst/>
          </a:prstGeom>
          <a:solidFill>
            <a:srgbClr val="FED208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обеспечение экологической и промышленной </a:t>
            </a:r>
            <a:r>
              <a:rPr lang="ru-RU" sz="1000" dirty="0" smtClean="0">
                <a:solidFill>
                  <a:schemeClr val="tx1"/>
                </a:solidFill>
              </a:rPr>
              <a:t>безопасности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88702" y="5046529"/>
            <a:ext cx="2510141" cy="432048"/>
          </a:xfrm>
          <a:prstGeom prst="rect">
            <a:avLst/>
          </a:prstGeom>
          <a:solidFill>
            <a:srgbClr val="FED208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максимальное снижение негативного воздействия на окружающую среду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82812" y="5045387"/>
            <a:ext cx="2103130" cy="433189"/>
          </a:xfrm>
          <a:prstGeom prst="rect">
            <a:avLst/>
          </a:prstGeom>
          <a:solidFill>
            <a:srgbClr val="FED208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рациональное использование природных ресурсов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98340" y="5055072"/>
            <a:ext cx="2543823" cy="994235"/>
          </a:xfrm>
          <a:prstGeom prst="rect">
            <a:avLst/>
          </a:prstGeom>
          <a:solidFill>
            <a:srgbClr val="FED208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исключение возможного негативного воздействие на интересы, образ жизни местного населения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00472" y="5532676"/>
            <a:ext cx="2520279" cy="516632"/>
          </a:xfrm>
          <a:prstGeom prst="rect">
            <a:avLst/>
          </a:prstGeom>
          <a:solidFill>
            <a:srgbClr val="FED208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dirty="0">
                <a:solidFill>
                  <a:schemeClr val="tx1"/>
                </a:solidFill>
              </a:rPr>
              <a:t>обеспечение охраны труда и здоровья обслуживающего </a:t>
            </a:r>
            <a:r>
              <a:rPr lang="ru-RU" sz="1000" dirty="0" smtClean="0">
                <a:solidFill>
                  <a:schemeClr val="tx1"/>
                </a:solidFill>
              </a:rPr>
              <a:t>персонала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31653" y="5532676"/>
            <a:ext cx="4154289" cy="516632"/>
          </a:xfrm>
          <a:prstGeom prst="rect">
            <a:avLst/>
          </a:prstGeom>
          <a:solidFill>
            <a:srgbClr val="FED208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открытость для государственного, общественного и независимого </a:t>
            </a:r>
            <a:r>
              <a:rPr lang="ru-RU" sz="1000" dirty="0" smtClean="0">
                <a:solidFill>
                  <a:schemeClr val="tx1"/>
                </a:solidFill>
              </a:rPr>
              <a:t>надзора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31653" y="6146905"/>
            <a:ext cx="4154290" cy="408265"/>
          </a:xfrm>
          <a:prstGeom prst="rect">
            <a:avLst/>
          </a:prstGeom>
          <a:solidFill>
            <a:srgbClr val="FED208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строгое соблюдение предусмотренных проектом природоохранных </a:t>
            </a:r>
            <a:r>
              <a:rPr lang="ru-RU" sz="1000" b="1" dirty="0" smtClean="0">
                <a:solidFill>
                  <a:schemeClr val="tx1"/>
                </a:solidFill>
              </a:rPr>
              <a:t>мероприятий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645" y="1498561"/>
            <a:ext cx="8849454" cy="234279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/>
              <a:t>Проектируемые объекты не окажут негативное воздействие на ближайшие нормируемые территории, в том числе особо охраняемые природные территории и их охранные зоны</a:t>
            </a: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/>
              <a:t>При соблюдении </a:t>
            </a:r>
            <a:r>
              <a:rPr lang="ru-RU" sz="1100" dirty="0"/>
              <a:t>технологического регламента степень отрицательного воздействия проектируемого объекта будет минимальна и не приведет к ухудшению экологической ситуации на обустраиваемой </a:t>
            </a:r>
            <a:r>
              <a:rPr lang="ru-RU" sz="1100" dirty="0" smtClean="0"/>
              <a:t>территории</a:t>
            </a: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/>
              <a:t>Предлагается комплекс </a:t>
            </a:r>
            <a:r>
              <a:rPr lang="ru-RU" sz="1100" dirty="0"/>
              <a:t>организационно-технических мероприятий по сбору, транспортированию и размещению, образующихся отходов в соответствии с классом опасности, их своевременному вывозу, передаче предприятиям, имеющим лицензии на осуществление деятельности по обращению с </a:t>
            </a:r>
            <a:r>
              <a:rPr lang="ru-RU" sz="1100" dirty="0" smtClean="0"/>
              <a:t>отходами</a:t>
            </a: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/>
              <a:t>Прямое загрязнение </a:t>
            </a:r>
            <a:r>
              <a:rPr lang="ru-RU" sz="1100" dirty="0"/>
              <a:t>водных объектов в виде регламентированного сброса потенциальных загрязнителей со сточными водами непосредственно в поверхностные водные объекты или на рельеф отсутствует на всех стадиях реализации проектной </a:t>
            </a:r>
            <a:r>
              <a:rPr lang="ru-RU" sz="1100" dirty="0" smtClean="0"/>
              <a:t>документации</a:t>
            </a: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/>
              <a:t>Принятые технические </a:t>
            </a:r>
            <a:r>
              <a:rPr lang="ru-RU" sz="1100" dirty="0"/>
              <a:t>решения и природоохранные мероприятия отвечают современным требованиям защиты окружающей </a:t>
            </a:r>
            <a:r>
              <a:rPr lang="ru-RU" sz="1100" dirty="0" smtClean="0"/>
              <a:t>среды</a:t>
            </a:r>
            <a:endParaRPr lang="ru-RU" sz="1100" dirty="0"/>
          </a:p>
        </p:txBody>
      </p:sp>
      <p:pic>
        <p:nvPicPr>
          <p:cNvPr id="10242" name="Picture 2" descr="https://cdn-icons-png.flaticon.com/512/2008/20082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80" y="32820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63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8"/>
            <a:ext cx="9906000" cy="5572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53"/>
          <a:stretch/>
        </p:blipFill>
        <p:spPr>
          <a:xfrm>
            <a:off x="2221377" y="454849"/>
            <a:ext cx="7672084" cy="58636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" y="3473671"/>
            <a:ext cx="9905998" cy="1702950"/>
          </a:xfrm>
          <a:prstGeom prst="rect">
            <a:avLst/>
          </a:prstGeom>
          <a:solidFill>
            <a:srgbClr val="FED10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906" dirty="0"/>
          </a:p>
        </p:txBody>
      </p:sp>
      <p:sp>
        <p:nvSpPr>
          <p:cNvPr id="6" name="TextBox 5"/>
          <p:cNvSpPr txBox="1"/>
          <p:nvPr/>
        </p:nvSpPr>
        <p:spPr>
          <a:xfrm>
            <a:off x="3098166" y="4591577"/>
            <a:ext cx="3709670" cy="404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31" b="1" dirty="0">
                <a:solidFill>
                  <a:srgbClr val="221E2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СПАСИБО ЗА ВНИМАНИЕ!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909" y="3609323"/>
            <a:ext cx="1284324" cy="85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40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8"/>
            <a:ext cx="9906000" cy="5572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53"/>
          <a:stretch/>
        </p:blipFill>
        <p:spPr>
          <a:xfrm>
            <a:off x="2221377" y="454849"/>
            <a:ext cx="7672084" cy="58636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" y="3671164"/>
            <a:ext cx="9905998" cy="2553303"/>
          </a:xfrm>
          <a:prstGeom prst="rect">
            <a:avLst/>
          </a:prstGeom>
          <a:solidFill>
            <a:srgbClr val="FED10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906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909" y="3869355"/>
            <a:ext cx="1284324" cy="850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7802" y="4859713"/>
            <a:ext cx="4110421" cy="404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31" b="1" dirty="0" smtClean="0">
                <a:solidFill>
                  <a:srgbClr val="221E2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ООО «НК «Роснефть» - НТЦ»</a:t>
            </a:r>
            <a:endParaRPr lang="ru-RU" sz="2031" b="1" dirty="0">
              <a:solidFill>
                <a:srgbClr val="221E2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3008" y="5301720"/>
            <a:ext cx="579998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38" dirty="0" smtClean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По всем возникающим вопросам просьба общаться </a:t>
            </a:r>
            <a:r>
              <a:rPr lang="ru-RU" sz="1138" dirty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к </a:t>
            </a:r>
            <a:r>
              <a:rPr lang="ru-RU" sz="1138" dirty="0" smtClean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главному инженеру проекта:</a:t>
            </a:r>
            <a:r>
              <a:rPr lang="ru-RU" sz="1138" dirty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 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32366" y="5480404"/>
            <a:ext cx="224131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38" b="1" dirty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Тищенко </a:t>
            </a:r>
            <a:r>
              <a:rPr lang="ru-RU" sz="1138" b="1" dirty="0" smtClean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Наталья Николаевна  </a:t>
            </a:r>
            <a:endParaRPr lang="ru-RU" sz="1138" b="1" dirty="0">
              <a:solidFill>
                <a:srgbClr val="221E20"/>
              </a:solidFill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391193" y="5741002"/>
            <a:ext cx="6479136" cy="284846"/>
            <a:chOff x="1469119" y="6158770"/>
            <a:chExt cx="7974319" cy="350578"/>
          </a:xfrm>
        </p:grpSpPr>
        <p:sp>
          <p:nvSpPr>
            <p:cNvPr id="11" name="TextBox 10"/>
            <p:cNvSpPr txBox="1"/>
            <p:nvPr/>
          </p:nvSpPr>
          <p:spPr>
            <a:xfrm>
              <a:off x="1469119" y="6180185"/>
              <a:ext cx="4997816" cy="329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38" dirty="0">
                  <a:solidFill>
                    <a:srgbClr val="221E20"/>
                  </a:solidFill>
                  <a:latin typeface="Segoe UI Semilight" panose="020B0402040204020203" pitchFamily="34" charset="0"/>
                  <a:ea typeface="Segoe UI Black" panose="020B0A02040204020203" pitchFamily="34" charset="0"/>
                  <a:cs typeface="Segoe UI Semilight" panose="020B0402040204020203" pitchFamily="34" charset="0"/>
                </a:rPr>
                <a:t>по адресу электронной почты: </a:t>
              </a:r>
              <a:r>
                <a:rPr lang="en-US" sz="1138" b="1" dirty="0">
                  <a:solidFill>
                    <a:srgbClr val="221E20"/>
                  </a:solidFill>
                  <a:latin typeface="Segoe UI Semilight" panose="020B0402040204020203" pitchFamily="34" charset="0"/>
                  <a:ea typeface="Segoe UI Black" panose="020B0A02040204020203" pitchFamily="34" charset="0"/>
                  <a:cs typeface="Segoe UI Semilight" panose="020B0402040204020203" pitchFamily="34" charset="0"/>
                </a:rPr>
                <a:t>nntischenko@ntc.rosneft.ru  </a:t>
              </a:r>
              <a:r>
                <a:rPr lang="en-US" sz="1138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ru-RU" sz="1138" b="1" dirty="0">
                <a:solidFill>
                  <a:srgbClr val="221E2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83034" y="6158770"/>
              <a:ext cx="3060404" cy="329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38" dirty="0">
                  <a:solidFill>
                    <a:srgbClr val="221E20"/>
                  </a:solidFill>
                  <a:latin typeface="Segoe UI Semilight" panose="020B0402040204020203" pitchFamily="34" charset="0"/>
                  <a:ea typeface="Segoe UI Black" panose="020B0A02040204020203" pitchFamily="34" charset="0"/>
                  <a:cs typeface="Segoe UI Semilight" panose="020B0402040204020203" pitchFamily="34" charset="0"/>
                </a:rPr>
                <a:t>или телефону:  :  </a:t>
              </a:r>
              <a:r>
                <a:rPr lang="ru-RU" sz="1138" b="1" dirty="0" smtClean="0">
                  <a:solidFill>
                    <a:srgbClr val="221E20"/>
                  </a:solidFill>
                  <a:latin typeface="Segoe UI Semilight" panose="020B0402040204020203" pitchFamily="34" charset="0"/>
                  <a:ea typeface="Segoe UI Black" panose="020B0A02040204020203" pitchFamily="34" charset="0"/>
                  <a:cs typeface="Segoe UI Semilight" panose="020B0402040204020203" pitchFamily="34" charset="0"/>
                </a:rPr>
                <a:t>8-(</a:t>
              </a:r>
              <a:r>
                <a:rPr lang="ru-RU" sz="1138" b="1" dirty="0">
                  <a:solidFill>
                    <a:srgbClr val="221E20"/>
                  </a:solidFill>
                  <a:latin typeface="Segoe UI Semilight" panose="020B0402040204020203" pitchFamily="34" charset="0"/>
                  <a:ea typeface="Segoe UI Black" panose="020B0A02040204020203" pitchFamily="34" charset="0"/>
                  <a:cs typeface="Segoe UI Semilight" panose="020B0402040204020203" pitchFamily="34" charset="0"/>
                </a:rPr>
                <a:t>928</a:t>
              </a:r>
              <a:r>
                <a:rPr lang="ru-RU" sz="1138" b="1" dirty="0" smtClean="0">
                  <a:solidFill>
                    <a:srgbClr val="221E20"/>
                  </a:solidFill>
                  <a:latin typeface="Segoe UI Semilight" panose="020B0402040204020203" pitchFamily="34" charset="0"/>
                  <a:ea typeface="Segoe UI Black" panose="020B0A02040204020203" pitchFamily="34" charset="0"/>
                  <a:cs typeface="Segoe UI Semilight" panose="020B0402040204020203" pitchFamily="34" charset="0"/>
                </a:rPr>
                <a:t>)-815-23-68 </a:t>
              </a:r>
              <a:endParaRPr lang="ru-RU" sz="1138" b="1" dirty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379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107" y="3899830"/>
            <a:ext cx="2010382" cy="13350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29" y="2382072"/>
            <a:ext cx="3563888" cy="1574051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72481" y="-312837"/>
            <a:ext cx="9510008" cy="1421980"/>
            <a:chOff x="272481" y="-312837"/>
            <a:chExt cx="9510008" cy="1421980"/>
          </a:xfrm>
        </p:grpSpPr>
        <p:sp>
          <p:nvSpPr>
            <p:cNvPr id="26" name="Прямоугольник 25"/>
            <p:cNvSpPr/>
            <p:nvPr/>
          </p:nvSpPr>
          <p:spPr bwMode="auto">
            <a:xfrm>
              <a:off x="272481" y="398153"/>
              <a:ext cx="9313672" cy="291424"/>
            </a:xfrm>
            <a:prstGeom prst="rect">
              <a:avLst/>
            </a:prstGeom>
            <a:solidFill>
              <a:srgbClr val="FED20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2639" y="-312837"/>
              <a:ext cx="1229850" cy="142198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92420" y="335022"/>
            <a:ext cx="7780004" cy="35455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600" b="1" dirty="0" smtClean="0">
                <a:latin typeface="EuropeCond" panose="04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  Краткая </a:t>
            </a:r>
            <a:r>
              <a:rPr lang="ru-RU" sz="1600" b="1" dirty="0">
                <a:latin typeface="EuropeCond" panose="04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характеристика объекта проектирования</a:t>
            </a:r>
            <a:endParaRPr lang="ru-RU" sz="1600" b="1" dirty="0">
              <a:latin typeface="EuropeCond" panose="04000500000000000000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3191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86151" y="6096405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2</a:t>
            </a:fld>
            <a:endParaRPr lang="ru-RU" sz="16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84" y="335022"/>
            <a:ext cx="414658" cy="4146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106" y="749450"/>
            <a:ext cx="3749438" cy="17106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6084" y="1559155"/>
            <a:ext cx="5203057" cy="233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0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Пункт слива нефти предназначен для подачи </a:t>
            </a:r>
            <a:r>
              <a:rPr lang="ru-RU" sz="105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нефтеводяной</a:t>
            </a:r>
            <a:r>
              <a:rPr lang="ru-RU" sz="10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эмульсии на установку УПН </a:t>
            </a:r>
            <a:r>
              <a:rPr lang="ru-RU" sz="105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Сузунского</a:t>
            </a:r>
            <a:r>
              <a:rPr lang="ru-RU" sz="10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месторождения. Нефть поступает на пункт слива нефти автомобильным транспортом в автоцистернах по существующим автозимникам</a:t>
            </a:r>
            <a:r>
              <a:rPr lang="ru-RU" sz="105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05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050" i="1" dirty="0">
                <a:solidFill>
                  <a:srgbClr val="000000"/>
                </a:solidFill>
                <a:highlight>
                  <a:srgbClr val="D3D3D3"/>
                </a:highligh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5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Исходным </a:t>
            </a:r>
            <a:r>
              <a:rPr lang="ru-RU" sz="10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сырьем, поступающим на пункт слива нефти УПН </a:t>
            </a:r>
            <a:r>
              <a:rPr lang="ru-RU" sz="105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Сузунского</a:t>
            </a:r>
            <a:r>
              <a:rPr lang="ru-RU" sz="10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ЛУ, является товарная нефть, подготавливаемая на МУПН Западно-</a:t>
            </a:r>
            <a:r>
              <a:rPr lang="ru-RU" sz="105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Иркинского</a:t>
            </a:r>
            <a:r>
              <a:rPr lang="ru-RU" sz="10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5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Иркинского</a:t>
            </a:r>
            <a:r>
              <a:rPr lang="ru-RU" sz="10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5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Пайяхского</a:t>
            </a:r>
            <a:r>
              <a:rPr lang="ru-RU" sz="10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05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Песчанного</a:t>
            </a:r>
            <a:r>
              <a:rPr lang="ru-RU" sz="10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ЛУ, а также обводненная нефть в случае отпуска нефти в автоцистерны до введения МУПН в эксплуатацию</a:t>
            </a:r>
            <a:r>
              <a:rPr lang="ru-RU" sz="105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05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0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Установка подготовки нефти состоит из двух технологических ниток и предназначена для </a:t>
            </a:r>
            <a:r>
              <a:rPr lang="ru-RU" sz="105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дегазирования</a:t>
            </a:r>
            <a:r>
              <a:rPr lang="ru-RU" sz="10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обезвоживания и стабилизации нефти </a:t>
            </a:r>
            <a:r>
              <a:rPr lang="ru-RU" sz="105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Сузунского</a:t>
            </a:r>
            <a:r>
              <a:rPr lang="ru-RU" sz="10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месторождения.</a:t>
            </a:r>
            <a:endParaRPr lang="ru-RU" sz="105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8544" y="4238372"/>
            <a:ext cx="6427162" cy="273473"/>
          </a:xfrm>
          <a:prstGeom prst="rect">
            <a:avLst/>
          </a:prstGeom>
          <a:solidFill>
            <a:srgbClr val="FED208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 работы УПН «Сузун» непрерывный, круглосуточный – 350 дней в год (8400 часов).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6937" y="4828452"/>
            <a:ext cx="6852522" cy="1903726"/>
          </a:xfrm>
          <a:prstGeom prst="rect">
            <a:avLst/>
          </a:prstGeom>
          <a:ln w="19050">
            <a:solidFill>
              <a:srgbClr val="FED208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50" b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Технологическая схема пункта слива нефти на УПН </a:t>
            </a:r>
            <a:r>
              <a:rPr lang="ru-RU" sz="1050" b="1" u="sng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Сузунского</a:t>
            </a:r>
            <a:r>
              <a:rPr lang="ru-RU" sz="1050" b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ЛУ обеспечивает выполнение следующих операций:</a:t>
            </a:r>
            <a:endParaRPr lang="ru-RU" sz="105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прием нефти из автоцистерн на сливных площадках в подземные емкости ЕД-1, ЕД-2;</a:t>
            </a:r>
          </a:p>
          <a:p>
            <a:pPr marL="171450" lvl="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подача нефти насосами емкостей ЕД-1, ЕД-2 во входные коллекторы УПН «Сузун»;</a:t>
            </a:r>
          </a:p>
          <a:p>
            <a:pPr marL="171450" lvl="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измерение </a:t>
            </a:r>
            <a:r>
              <a:rPr lang="ru-RU" sz="11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массомерами</a:t>
            </a:r>
            <a:r>
              <a:rPr lang="ru-RU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массового расхода поступающей среды;</a:t>
            </a:r>
          </a:p>
          <a:p>
            <a:pPr marL="171450" lvl="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измерение влагомером объемного процентного содержания воды поступающей среды;</a:t>
            </a:r>
          </a:p>
          <a:p>
            <a:pPr marL="171450" lvl="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поддержание комплектной системой </a:t>
            </a:r>
            <a:r>
              <a:rPr lang="ru-RU" sz="11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электрообогрева</a:t>
            </a:r>
            <a:r>
              <a:rPr lang="ru-RU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заданной температуры в емкостях ЕД-1...ЕД-3 для безопасной эксплуатации в зимний период;</a:t>
            </a:r>
          </a:p>
          <a:p>
            <a:pPr marL="171450" lvl="0" indent="-1714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сбор аварийного дренажа, сбор утечек, проливов в открытую дренажную систему.</a:t>
            </a: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21251" y="1102261"/>
            <a:ext cx="3708066" cy="276999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r>
              <a:rPr lang="ru-RU" sz="1200" b="1" i="1" u="sng" dirty="0">
                <a:latin typeface="Arial" panose="020B0604020202020204" pitchFamily="34" charset="0"/>
                <a:ea typeface="Calibri" panose="020F0502020204030204" pitchFamily="34" charset="0"/>
              </a:rPr>
              <a:t>«Пункт слива нефти на УПН </a:t>
            </a:r>
            <a:r>
              <a:rPr lang="ru-RU" sz="1200" b="1" i="1" u="sng" dirty="0" err="1">
                <a:latin typeface="Arial" panose="020B0604020202020204" pitchFamily="34" charset="0"/>
                <a:ea typeface="Calibri" panose="020F0502020204030204" pitchFamily="34" charset="0"/>
              </a:rPr>
              <a:t>Сузунского</a:t>
            </a:r>
            <a:r>
              <a:rPr lang="ru-RU" sz="1200" b="1" i="1" u="sng" dirty="0">
                <a:latin typeface="Arial" panose="020B0604020202020204" pitchFamily="34" charset="0"/>
                <a:ea typeface="Calibri" panose="020F0502020204030204" pitchFamily="34" charset="0"/>
              </a:rPr>
              <a:t> ЛУ»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7291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139372" y="-411606"/>
            <a:ext cx="9959810" cy="1290539"/>
            <a:chOff x="272481" y="-275666"/>
            <a:chExt cx="9602318" cy="1347638"/>
          </a:xfrm>
        </p:grpSpPr>
        <p:sp>
          <p:nvSpPr>
            <p:cNvPr id="21" name="Прямоугольник 20"/>
            <p:cNvSpPr/>
            <p:nvPr/>
          </p:nvSpPr>
          <p:spPr bwMode="auto">
            <a:xfrm>
              <a:off x="272481" y="398153"/>
              <a:ext cx="9313672" cy="291424"/>
            </a:xfrm>
            <a:prstGeom prst="rect">
              <a:avLst/>
            </a:prstGeom>
            <a:solidFill>
              <a:srgbClr val="FED20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9246" y="-275666"/>
              <a:ext cx="1165553" cy="134763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26506" y="225602"/>
            <a:ext cx="6415320" cy="35455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600" b="1" dirty="0" smtClean="0">
                <a:latin typeface="EuropeCond" panose="04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   Генеральный </a:t>
            </a:r>
            <a:r>
              <a:rPr lang="ru-RU" sz="1600" b="1" dirty="0">
                <a:latin typeface="EuropeCond" panose="04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план</a:t>
            </a:r>
            <a:endParaRPr lang="ru-RU" sz="1600" b="1" dirty="0">
              <a:latin typeface="EuropeCond" panose="04000500000000000000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3191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86151" y="6096405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3</a:t>
            </a:fld>
            <a:endParaRPr lang="ru-RU" sz="1600" dirty="0"/>
          </a:p>
        </p:txBody>
      </p:sp>
      <p:pic>
        <p:nvPicPr>
          <p:cNvPr id="4100" name="Picture 4" descr="https://cdn-icons-png.flaticon.com/512/1306/130619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7" y="233664"/>
            <a:ext cx="264078" cy="26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36952" y="862483"/>
            <a:ext cx="3262838" cy="1323439"/>
          </a:xfrm>
          <a:prstGeom prst="rect">
            <a:avLst/>
          </a:prstGeom>
          <a:ln>
            <a:solidFill>
              <a:srgbClr val="EF9A1D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Территория площадки пункта слива нефти по периметру имеет ограждение. Ограждение предназначено для предотвращения несанкционированного проникновения на территорию объекта. На площадке по периметру выделена «Запретная зона» шириной 3,0 м.</a:t>
            </a: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 площадку предусмотрено два въезда от существующих дорог</a:t>
            </a:r>
            <a:r>
              <a:rPr lang="ru-RU" sz="1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473" y="588219"/>
            <a:ext cx="6275312" cy="47568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395" y="2564904"/>
            <a:ext cx="3238009" cy="343392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46902" y="5450515"/>
            <a:ext cx="4953000" cy="1323439"/>
          </a:xfrm>
          <a:prstGeom prst="rect">
            <a:avLst/>
          </a:prstGeom>
          <a:ln>
            <a:solidFill>
              <a:srgbClr val="EF9A1D"/>
            </a:solidFill>
          </a:ln>
        </p:spPr>
        <p:txBody>
          <a:bodyPr>
            <a:spAutoFit/>
          </a:bodyPr>
          <a:lstStyle/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00430" algn="l"/>
              </a:tabLst>
            </a:pPr>
            <a:r>
              <a:rPr lang="ru-RU" sz="1000" u="sng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На проектируемой площадке пункта слива нефти предусмотрены следующие виды трубопроводов:</a:t>
            </a:r>
          </a:p>
          <a:p>
            <a:pPr marL="177800" lvl="0" indent="-1778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подводящие нефтепроводы приема нефти;</a:t>
            </a:r>
          </a:p>
          <a:p>
            <a:pPr marL="177800" lvl="0" indent="-1778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напорные нефтепроводы подачи нефти на УПН;</a:t>
            </a:r>
          </a:p>
          <a:p>
            <a:pPr marL="177800" lvl="0" indent="-1778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трубопроводы закрытого дренажа;</a:t>
            </a:r>
          </a:p>
          <a:p>
            <a:pPr marL="177800" lvl="0" indent="-1778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трубопроводы открытого дренажа;</a:t>
            </a:r>
          </a:p>
          <a:p>
            <a:pPr marL="177800" lvl="0" indent="-1778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трубопроводы откачки дренажа из подземных емкостей;</a:t>
            </a:r>
          </a:p>
          <a:p>
            <a:pPr marL="177800" lvl="0" indent="-1778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трубопроводы продувки, пропарки.</a:t>
            </a:r>
          </a:p>
        </p:txBody>
      </p:sp>
    </p:spTree>
    <p:extLst>
      <p:ext uri="{BB962C8B-B14F-4D97-AF65-F5344CB8AC3E}">
        <p14:creationId xmlns:p14="http://schemas.microsoft.com/office/powerpoint/2010/main" val="164031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74313" y="-414683"/>
            <a:ext cx="9510008" cy="1421980"/>
            <a:chOff x="272481" y="-312837"/>
            <a:chExt cx="9510008" cy="1421980"/>
          </a:xfrm>
        </p:grpSpPr>
        <p:sp>
          <p:nvSpPr>
            <p:cNvPr id="9" name="Прямоугольник 8"/>
            <p:cNvSpPr/>
            <p:nvPr/>
          </p:nvSpPr>
          <p:spPr bwMode="auto">
            <a:xfrm>
              <a:off x="272481" y="398153"/>
              <a:ext cx="9313672" cy="291424"/>
            </a:xfrm>
            <a:prstGeom prst="rect">
              <a:avLst/>
            </a:prstGeom>
            <a:solidFill>
              <a:srgbClr val="FED20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2639" y="-312837"/>
              <a:ext cx="1229850" cy="142198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774912" y="264741"/>
            <a:ext cx="4256237" cy="354555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1600" b="1" dirty="0" smtClean="0">
                <a:latin typeface="EuropeCond" panose="04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Физико-географическое положение территории</a:t>
            </a:r>
            <a:endParaRPr lang="ru-RU" sz="1600" b="1" dirty="0">
              <a:latin typeface="EuropeCond" panose="040005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3119" y="1038863"/>
            <a:ext cx="4443034" cy="269365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ru-RU" sz="1050" b="1" dirty="0"/>
              <a:t>В административном отношении </a:t>
            </a:r>
            <a:r>
              <a:rPr lang="ru-RU" sz="1050" dirty="0"/>
              <a:t>объект проектирования расположен на территории </a:t>
            </a:r>
            <a:r>
              <a:rPr lang="ru-RU" sz="1050" dirty="0" err="1"/>
              <a:t>Сузунского</a:t>
            </a:r>
            <a:r>
              <a:rPr lang="ru-RU" sz="1050" dirty="0"/>
              <a:t> месторождения в Таймырском Долгано-Ненецком муниципальном районе Красноярского края, на землях лесного фонда Дудинского участкового лесничества.</a:t>
            </a:r>
          </a:p>
          <a:p>
            <a:pPr algn="just"/>
            <a:r>
              <a:rPr lang="ru-RU" sz="1050" b="1" i="1" dirty="0"/>
              <a:t>Таймырский Долгано-Ненецкий район находится в северной части Красноярского края. Административный центр – город Дудинка.</a:t>
            </a:r>
          </a:p>
          <a:p>
            <a:pPr algn="just"/>
            <a:r>
              <a:rPr lang="ru-RU" sz="1050" dirty="0"/>
              <a:t>В физико-географическом отношении территория расположена в северо-восточной части Западно-Сибирской равнины на границе со Среднесибирским плоскогорьем, на правом берегу реки Большая </a:t>
            </a:r>
            <a:r>
              <a:rPr lang="ru-RU" sz="1050" dirty="0" err="1"/>
              <a:t>Хета</a:t>
            </a:r>
            <a:r>
              <a:rPr lang="ru-RU" sz="1050" dirty="0"/>
              <a:t>.</a:t>
            </a:r>
          </a:p>
          <a:p>
            <a:pPr algn="just"/>
            <a:r>
              <a:rPr lang="ru-RU" sz="1050" b="1" dirty="0"/>
              <a:t>Ближайшие к месторождению населённые пункты </a:t>
            </a:r>
            <a:r>
              <a:rPr lang="ru-RU" sz="1050" dirty="0"/>
              <a:t>– города Дудинка и </a:t>
            </a:r>
            <a:r>
              <a:rPr lang="ru-RU" sz="1050" dirty="0" err="1"/>
              <a:t>Игарка</a:t>
            </a:r>
            <a:r>
              <a:rPr lang="ru-RU" sz="1050" dirty="0"/>
              <a:t>. От проектируемой площадки города Дудинка и </a:t>
            </a:r>
            <a:r>
              <a:rPr lang="ru-RU" sz="1050" dirty="0" err="1"/>
              <a:t>Игарка</a:t>
            </a:r>
            <a:r>
              <a:rPr lang="ru-RU" sz="1050" dirty="0"/>
              <a:t> находятся в 154 км северо-восточнее и в 162 км юго-восточнее соответственно.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331915" y="6309320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86153" y="6238828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4</a:t>
            </a:fld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473280" y="1310928"/>
            <a:ext cx="2432720" cy="18722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4" name="Picture 2" descr="https://cdn-icons-png.flaticon.com/512/2046/20464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3" y="243562"/>
            <a:ext cx="304189" cy="30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64" y="629509"/>
            <a:ext cx="4723217" cy="62220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7763" y="3919327"/>
            <a:ext cx="2532663" cy="28598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48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"/>
          <p:cNvSpPr txBox="1">
            <a:spLocks noChangeArrowheads="1"/>
          </p:cNvSpPr>
          <p:nvPr/>
        </p:nvSpPr>
        <p:spPr bwMode="gray">
          <a:xfrm>
            <a:off x="368896" y="2957442"/>
            <a:ext cx="8857604" cy="3751391"/>
          </a:xfrm>
          <a:prstGeom prst="rect">
            <a:avLst/>
          </a:prstGeom>
          <a:noFill/>
          <a:ln w="12700" cap="rnd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2ADC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60000"/>
              </a:spcBef>
              <a:spcAft>
                <a:spcPct val="0"/>
              </a:spcAft>
              <a:buClr>
                <a:srgbClr val="947C18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03213" algn="l" rtl="0" fontAlgn="base">
              <a:spcBef>
                <a:spcPct val="20000"/>
              </a:spcBef>
              <a:spcAft>
                <a:spcPct val="0"/>
              </a:spcAft>
              <a:buClr>
                <a:srgbClr val="947C18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904875" indent="-2555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162050" indent="-255588" algn="l" rtl="0" fontAlgn="base">
              <a:spcBef>
                <a:spcPct val="20000"/>
              </a:spcBef>
              <a:spcAft>
                <a:spcPct val="0"/>
              </a:spcAft>
              <a:buClr>
                <a:srgbClr val="E7CF6E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14081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18653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3225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27797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2369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82563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105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особо </a:t>
            </a:r>
            <a:r>
              <a:rPr lang="ru-RU" sz="1100" dirty="0">
                <a:solidFill>
                  <a:srgbClr val="000000"/>
                </a:solidFill>
                <a:ea typeface="Times New Roman" panose="02020603050405020304" pitchFamily="18" charset="0"/>
              </a:rPr>
              <a:t>охраняемых природных территорий федерального, регионального, местного значения, их охранные зоны;</a:t>
            </a:r>
          </a:p>
          <a:p>
            <a:pPr marL="182563" indent="-182563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1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рекреационные </a:t>
            </a:r>
            <a:r>
              <a:rPr lang="ru-RU" sz="1100" dirty="0">
                <a:solidFill>
                  <a:srgbClr val="000000"/>
                </a:solidFill>
                <a:ea typeface="Times New Roman" panose="02020603050405020304" pitchFamily="18" charset="0"/>
              </a:rPr>
              <a:t>зоны, зоны санитарной охраны курортов, лечебно-оздоровительные местности и курорты местного, регионального и федерального значения, округа санитарной (горно-санитарной) охраны территорий лечебно-оздоровительных местностей и курортов;</a:t>
            </a:r>
          </a:p>
          <a:p>
            <a:pPr marL="182563" indent="-182563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1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особо </a:t>
            </a:r>
            <a:r>
              <a:rPr lang="ru-RU" sz="1100" dirty="0">
                <a:solidFill>
                  <a:srgbClr val="000000"/>
                </a:solidFill>
                <a:ea typeface="Times New Roman" panose="02020603050405020304" pitchFamily="18" charset="0"/>
              </a:rPr>
              <a:t>защитные участки леса, городские леса, лесопарковые зоны, зеленые зоны, лесопарковые зеленые пояса;</a:t>
            </a:r>
          </a:p>
          <a:p>
            <a:pPr marL="182563" indent="-182563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1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особо </a:t>
            </a:r>
            <a:r>
              <a:rPr lang="ru-RU" sz="1100" dirty="0">
                <a:solidFill>
                  <a:srgbClr val="000000"/>
                </a:solidFill>
                <a:ea typeface="Times New Roman" panose="02020603050405020304" pitchFamily="18" charset="0"/>
              </a:rPr>
              <a:t>ценные продуктивные сельскохозяйственные угодья;</a:t>
            </a:r>
          </a:p>
          <a:p>
            <a:pPr marL="182563" indent="-182563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1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мелиорируемые </a:t>
            </a:r>
            <a:r>
              <a:rPr lang="ru-RU" sz="1100" dirty="0">
                <a:solidFill>
                  <a:srgbClr val="000000"/>
                </a:solidFill>
                <a:ea typeface="Times New Roman" panose="02020603050405020304" pitchFamily="18" charset="0"/>
              </a:rPr>
              <a:t>земли, мелиоративные каналы, системы;</a:t>
            </a:r>
          </a:p>
          <a:p>
            <a:pPr marL="182563" indent="-182563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1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территории </a:t>
            </a:r>
            <a:r>
              <a:rPr lang="ru-RU" sz="1100" dirty="0">
                <a:solidFill>
                  <a:srgbClr val="000000"/>
                </a:solidFill>
                <a:ea typeface="Times New Roman" panose="02020603050405020304" pitchFamily="18" charset="0"/>
              </a:rPr>
              <a:t>традиционного природопользования коренных малочисленных нардов Севера, Сибири и Дальнего Востока Российской Федерации федерального значения;</a:t>
            </a:r>
          </a:p>
          <a:p>
            <a:pPr marL="182563" indent="-182563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1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территории </a:t>
            </a:r>
            <a:r>
              <a:rPr lang="ru-RU" sz="1100" dirty="0">
                <a:solidFill>
                  <a:srgbClr val="000000"/>
                </a:solidFill>
                <a:ea typeface="Times New Roman" panose="02020603050405020304" pitchFamily="18" charset="0"/>
              </a:rPr>
              <a:t>традиционного природопользования коренных малочисленных народов Красноярского края;</a:t>
            </a:r>
          </a:p>
          <a:p>
            <a:pPr marL="182563" indent="-182563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1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объекты </a:t>
            </a:r>
            <a:r>
              <a:rPr lang="ru-RU" sz="1100" dirty="0">
                <a:solidFill>
                  <a:srgbClr val="000000"/>
                </a:solidFill>
                <a:ea typeface="Times New Roman" panose="02020603050405020304" pitchFamily="18" charset="0"/>
              </a:rPr>
              <a:t>культурного наследия федерального, регионального, местного (муниципального) значения (в том числе включенных в единый государственный реестр объектов культурного наследия (памятников истории и культуры) народов Российской Федерации), их зон охраны и защитных зон, выявленных объектов культурного (в том числе археологического) наследия, объектов, обладающих признаками объекта культурного (в том числе археологического) наследия, объектов, включенных в реестр ЮНЕСКО, а также объектов всемирного наследия и их охранных (буферных) зон;</a:t>
            </a:r>
          </a:p>
          <a:p>
            <a:pPr marL="182563" indent="-182563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1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источники </a:t>
            </a:r>
            <a:r>
              <a:rPr lang="ru-RU" sz="1100" dirty="0">
                <a:solidFill>
                  <a:srgbClr val="000000"/>
                </a:solidFill>
                <a:ea typeface="Times New Roman" panose="02020603050405020304" pitchFamily="18" charset="0"/>
              </a:rPr>
              <a:t>хозяйственно-питьевого водоснабжения из поверхностных или подземных водозаборов и зоны санитарной охраны источников питьевого водоснабжения;</a:t>
            </a:r>
          </a:p>
          <a:p>
            <a:pPr marL="182563" indent="-182563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1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действующие </a:t>
            </a:r>
            <a:r>
              <a:rPr lang="ru-RU" sz="1100" dirty="0">
                <a:solidFill>
                  <a:srgbClr val="000000"/>
                </a:solidFill>
                <a:ea typeface="Times New Roman" panose="02020603050405020304" pitchFamily="18" charset="0"/>
              </a:rPr>
              <a:t>или законсервированные свалки и полигоны ТБО; санитарно-защитные зоны кладбищ, зданий и сооружений похоронного назначения и санитарные разрывы; территории, используемые для складирования и переработки промышленных отходов;</a:t>
            </a:r>
          </a:p>
          <a:p>
            <a:pPr marL="182563" indent="-182563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1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скотомогильники </a:t>
            </a:r>
            <a:r>
              <a:rPr lang="ru-RU" sz="1100" dirty="0">
                <a:solidFill>
                  <a:srgbClr val="000000"/>
                </a:solidFill>
                <a:ea typeface="Times New Roman" panose="02020603050405020304" pitchFamily="18" charset="0"/>
              </a:rPr>
              <a:t>(биотермические ямы), их санитарно-защитные зоны;</a:t>
            </a:r>
          </a:p>
          <a:p>
            <a:pPr marL="182563" indent="-182563"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1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места </a:t>
            </a:r>
            <a:r>
              <a:rPr lang="ru-RU" sz="1100" dirty="0">
                <a:solidFill>
                  <a:srgbClr val="000000"/>
                </a:solidFill>
                <a:ea typeface="Times New Roman" panose="02020603050405020304" pitchFamily="18" charset="0"/>
              </a:rPr>
              <a:t>захоронения трупов животных и их санитарно-защитные зоны.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1010191" y="2674152"/>
            <a:ext cx="8712425" cy="45719"/>
          </a:xfrm>
          <a:prstGeom prst="rect">
            <a:avLst/>
          </a:prstGeom>
          <a:solidFill>
            <a:srgbClr val="6985A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defTabSz="977900"/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-10948" y="2631419"/>
            <a:ext cx="65200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solidFill>
                  <a:srgbClr val="000000"/>
                </a:solidFill>
              </a:rPr>
              <a:t>В районе расположения проектируемого объекта отсутствуют:</a:t>
            </a:r>
            <a:endParaRPr lang="ru-RU" sz="1400" b="1" u="sng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53788" y="6561883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608365" y="6476151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>
                <a:solidFill>
                  <a:srgbClr val="000000"/>
                </a:solidFill>
              </a:rPr>
              <a:pPr/>
              <a:t>5</a:t>
            </a:fld>
            <a:endParaRPr lang="ru-RU" sz="1600" dirty="0">
              <a:solidFill>
                <a:srgbClr val="000000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81967" y="-329007"/>
            <a:ext cx="9943977" cy="1138469"/>
            <a:chOff x="272481" y="-312837"/>
            <a:chExt cx="9510008" cy="1421980"/>
          </a:xfrm>
        </p:grpSpPr>
        <p:sp>
          <p:nvSpPr>
            <p:cNvPr id="21" name="Прямоугольник 20"/>
            <p:cNvSpPr/>
            <p:nvPr/>
          </p:nvSpPr>
          <p:spPr bwMode="auto">
            <a:xfrm>
              <a:off x="272481" y="398153"/>
              <a:ext cx="9313672" cy="291424"/>
            </a:xfrm>
            <a:prstGeom prst="rect">
              <a:avLst/>
            </a:prstGeom>
            <a:solidFill>
              <a:srgbClr val="FED20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defTabSz="977900"/>
              <a:endParaRPr lang="ru-RU" smtClean="0">
                <a:solidFill>
                  <a:srgbClr val="FF0000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2639" y="-312837"/>
              <a:ext cx="1229850" cy="1421980"/>
            </a:xfrm>
            <a:prstGeom prst="rect">
              <a:avLst/>
            </a:prstGeom>
          </p:spPr>
        </p:pic>
      </p:grpSp>
      <p:sp>
        <p:nvSpPr>
          <p:cNvPr id="25" name="Прямоугольник 24"/>
          <p:cNvSpPr/>
          <p:nvPr/>
        </p:nvSpPr>
        <p:spPr>
          <a:xfrm>
            <a:off x="277646" y="452323"/>
            <a:ext cx="4953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i="1" u="sng" dirty="0">
                <a:solidFill>
                  <a:srgbClr val="000000"/>
                </a:solidFill>
              </a:rPr>
              <a:t>Согласно письмам уполномоченных </a:t>
            </a:r>
            <a:r>
              <a:rPr lang="ru-RU" sz="1200" i="1" u="sng" dirty="0" smtClean="0">
                <a:solidFill>
                  <a:srgbClr val="000000"/>
                </a:solidFill>
              </a:rPr>
              <a:t>органов:</a:t>
            </a:r>
            <a:endParaRPr lang="ru-RU" sz="1200" i="1" u="sng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1394" y="210898"/>
            <a:ext cx="4161660" cy="354555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EuropeCond" panose="04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Зоны с особыми условиями их использования</a:t>
            </a:r>
            <a:endParaRPr lang="ru-RU" sz="1600" b="1" dirty="0">
              <a:solidFill>
                <a:srgbClr val="000000"/>
              </a:solidFill>
              <a:latin typeface="EuropeCond" panose="04000500000000000000" pitchFamily="2" charset="0"/>
            </a:endParaRPr>
          </a:p>
        </p:txBody>
      </p:sp>
      <p:pic>
        <p:nvPicPr>
          <p:cNvPr id="27" name="Picture 2" descr="https://cdn-icons-png.flaticon.com/512/4061/406183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3" y="159515"/>
            <a:ext cx="316720" cy="31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7" y="746081"/>
            <a:ext cx="1314773" cy="188733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597" y="731129"/>
            <a:ext cx="1356266" cy="189877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5970" y="752323"/>
            <a:ext cx="1327247" cy="187540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8324" y="735973"/>
            <a:ext cx="1458201" cy="189359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1632" y="746081"/>
            <a:ext cx="1369153" cy="189906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5892" y="725772"/>
            <a:ext cx="1309341" cy="189906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2616" y="725772"/>
            <a:ext cx="1348033" cy="190195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8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5278396" y="4629017"/>
            <a:ext cx="4415657" cy="1615827"/>
          </a:xfrm>
          <a:prstGeom prst="rect">
            <a:avLst/>
          </a:prstGeom>
          <a:solidFill>
            <a:srgbClr val="FFFFCC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900" b="1" u="sng" dirty="0">
                <a:latin typeface="Arial" panose="020B0604020202020204" pitchFamily="34" charset="0"/>
                <a:ea typeface="Arial" panose="020B0604020202020204" pitchFamily="34" charset="0"/>
              </a:rPr>
              <a:t>Борьба с шумами должна быть направлена на обеспечение нормальных условий труда и быта работников и включает себя:</a:t>
            </a:r>
            <a:endParaRPr lang="ru-RU" sz="900" b="1" u="sng" dirty="0"/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900" dirty="0" smtClean="0"/>
              <a:t>технические </a:t>
            </a:r>
            <a:r>
              <a:rPr lang="ru-RU" sz="900" dirty="0"/>
              <a:t>средства борьбы с шумом (применение технологических процессов с меньшим </a:t>
            </a:r>
            <a:r>
              <a:rPr lang="ru-RU" sz="900" dirty="0" err="1"/>
              <a:t>шумообразованием</a:t>
            </a:r>
            <a:r>
              <a:rPr lang="ru-RU" sz="900" dirty="0"/>
              <a:t> и др.);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900" dirty="0" smtClean="0"/>
              <a:t>применение </a:t>
            </a:r>
            <a:r>
              <a:rPr lang="ru-RU" sz="900" dirty="0"/>
              <a:t>в возможно большем количестве строительной техники с электроприводом;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900" dirty="0" smtClean="0"/>
              <a:t>использование </a:t>
            </a:r>
            <a:r>
              <a:rPr lang="ru-RU" sz="900" dirty="0"/>
              <a:t>глушителей на двигателях;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900" dirty="0" smtClean="0"/>
              <a:t>защитные </a:t>
            </a:r>
            <a:r>
              <a:rPr lang="ru-RU" sz="900" dirty="0"/>
              <a:t>акустические устройства (</a:t>
            </a:r>
            <a:r>
              <a:rPr lang="ru-RU" sz="900" dirty="0" err="1"/>
              <a:t>шумоизоляцию</a:t>
            </a:r>
            <a:r>
              <a:rPr lang="ru-RU" sz="900" dirty="0"/>
              <a:t>, ограждения, специальные помещения для источников звука и др.);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900" dirty="0" smtClean="0"/>
              <a:t>организационные </a:t>
            </a:r>
            <a:r>
              <a:rPr lang="ru-RU" sz="900" dirty="0"/>
              <a:t>мероприятия (выбор режима работы, ограничение времени работы и др.).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395992" y="-445819"/>
            <a:ext cx="9510008" cy="1421980"/>
            <a:chOff x="272481" y="-312837"/>
            <a:chExt cx="9510008" cy="1421980"/>
          </a:xfrm>
        </p:grpSpPr>
        <p:sp>
          <p:nvSpPr>
            <p:cNvPr id="30" name="Прямоугольник 29"/>
            <p:cNvSpPr/>
            <p:nvPr/>
          </p:nvSpPr>
          <p:spPr bwMode="auto">
            <a:xfrm>
              <a:off x="272481" y="398153"/>
              <a:ext cx="9313672" cy="291424"/>
            </a:xfrm>
            <a:prstGeom prst="rect">
              <a:avLst/>
            </a:prstGeom>
            <a:solidFill>
              <a:srgbClr val="FED20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2639" y="-312837"/>
              <a:ext cx="1229850" cy="1421980"/>
            </a:xfrm>
            <a:prstGeom prst="rect">
              <a:avLst/>
            </a:prstGeom>
          </p:spPr>
        </p:pic>
      </p:grpSp>
      <p:sp>
        <p:nvSpPr>
          <p:cNvPr id="22" name="Прямоугольник 21"/>
          <p:cNvSpPr/>
          <p:nvPr/>
        </p:nvSpPr>
        <p:spPr>
          <a:xfrm>
            <a:off x="933191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14218" y="6096405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6</a:t>
            </a:fld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084717" y="239880"/>
            <a:ext cx="4261046" cy="354555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1600" b="1" dirty="0" smtClean="0">
                <a:latin typeface="EuropeCond" panose="04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по охране атмосферного воздуха </a:t>
            </a:r>
            <a:endParaRPr lang="ru-RU" sz="1600" b="1" dirty="0">
              <a:latin typeface="EuropeCond" panose="04000500000000000000" pitchFamily="2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64768" y="2766218"/>
            <a:ext cx="4683591" cy="15041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Перечень мероприятий по охране атмосферного </a:t>
            </a:r>
            <a:r>
              <a:rPr lang="ru-RU" sz="1200" b="1" dirty="0" smtClean="0">
                <a:solidFill>
                  <a:schemeClr val="tx1"/>
                </a:solidFill>
              </a:rPr>
              <a:t>воздуха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69686" y="2983500"/>
            <a:ext cx="91662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000" b="1" u="sng" dirty="0">
                <a:latin typeface="Arial" panose="020B0604020202020204" pitchFamily="34" charset="0"/>
                <a:ea typeface="Arial" panose="020B0604020202020204" pitchFamily="34" charset="0"/>
              </a:rPr>
              <a:t>Основные мероприятия, направленные на сокращение объёмов и токсичности выбросов предусмотрены по следующим направлениям</a:t>
            </a:r>
            <a:r>
              <a:rPr lang="ru-RU" sz="1000" b="1" u="sng" dirty="0" smtClean="0"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ru-RU" sz="1000" b="1" u="sng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2213" y="6314966"/>
            <a:ext cx="8377642" cy="438231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+mn-lt"/>
                <a:cs typeface="+mn-cs"/>
              </a:rPr>
              <a:t>При соблюдении технологического регламента степень отрицательного воздействия проектируемого объекта 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+mn-lt"/>
                <a:cs typeface="+mn-cs"/>
              </a:rPr>
              <a:t>на атмосферный воздух будет минимальна и не приведет к ухудшению экологической ситуации на обустраиваемой территории</a:t>
            </a:r>
          </a:p>
        </p:txBody>
      </p:sp>
      <p:pic>
        <p:nvPicPr>
          <p:cNvPr id="6146" name="Picture 2" descr="https://cdn-icons-png.flaticon.com/512/6828/68280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73" y="23988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21653" y="771051"/>
            <a:ext cx="4272439" cy="201125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177800" lvl="0" indent="-1778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Загрязнение атмосферы в период проведения строительства будет происходить за счет сгорания топлива в двигателях машин, при работе дизельной электростанции, при заправке автотранспорта, при проведении сварочных, лакокрасочных и гидроизоляционных работ, пересыпке материалов. 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ru-RU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Источниками загрязнения атмосферного воздуха в рамках данного проекта в период эксплуатации являются сооружения площадки пункта слива нефти на УПС «Сузун»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"/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уровня загрязнения атмосферного воздуха в период строительства показала, что Вещества, выделяющиеся в период строительства объекта, не оказывают существенного влияния на состояние приземного слоя атмосферного воздуха рассматриваемой местности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83412" y="768461"/>
            <a:ext cx="4492790" cy="203132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ru-RU" sz="9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период проведения строительных работ основными источниками шумового воздействия являются строительные машины и автотранспортные средства. В расчет шумового воздействия на период строительства включено максимально возможное количество одновременно работающей строительной техники в наиболее напряженный период производства работ.</a:t>
            </a:r>
            <a:endParaRPr lang="ru-RU" sz="9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ru-RU" sz="9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период эксплуатации источниками шума являются проектируемые источники шума, а также существующие, расположенные на территории площадок УПН, УПГ с КС, площадки куста скважин 6А, образующих единую СЗЗ.</a:t>
            </a:r>
            <a:endParaRPr lang="ru-RU" sz="9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ru-RU" sz="9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уровня акустического воздействия показала, что уровень звукового давления на участке стройплощадки с максимально возможным количеством одновременно работающей строительной техники в наиболее напряжённый период строительных работ не превышает нормативов.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0007" y="647243"/>
            <a:ext cx="4302577" cy="144272"/>
          </a:xfrm>
          <a:prstGeom prst="rect">
            <a:avLst/>
          </a:prstGeom>
          <a:solidFill>
            <a:srgbClr val="6985A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Химическое загрязнение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096709" y="649692"/>
            <a:ext cx="4492791" cy="141822"/>
          </a:xfrm>
          <a:prstGeom prst="rect">
            <a:avLst/>
          </a:prstGeom>
          <a:solidFill>
            <a:srgbClr val="6985A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Акустическое воздействие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76536" y="3248673"/>
            <a:ext cx="3525112" cy="147154"/>
          </a:xfrm>
          <a:prstGeom prst="rect">
            <a:avLst/>
          </a:prstGeom>
          <a:solidFill>
            <a:srgbClr val="6985A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на этапе строительства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98024" y="3266394"/>
            <a:ext cx="3525112" cy="142148"/>
          </a:xfrm>
          <a:prstGeom prst="rect">
            <a:avLst/>
          </a:prstGeom>
          <a:solidFill>
            <a:srgbClr val="6985A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на этапе эксплуатации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3771" y="3472130"/>
            <a:ext cx="48965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качественная работа топливной аппаратуры, что достигается с помощью ее тщательной регулировки и надежной работы фильтров;</a:t>
            </a:r>
            <a:endParaRPr lang="ru-RU" sz="9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9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 </a:t>
            </a:r>
            <a:r>
              <a:rPr lang="ru-RU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машин в оптимальном режиме, обеспечивающем минимизацию вредных выбросов в атмосферу;</a:t>
            </a:r>
            <a:endParaRPr lang="ru-RU" sz="9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регулярный контроль технического состояния парка машин и механизмов строительных организаций, проверка выхлопных газов на СО и СН, оксиды азота.</a:t>
            </a:r>
            <a:endParaRPr lang="ru-RU" sz="9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9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запрет </a:t>
            </a:r>
            <a:r>
              <a:rPr lang="ru-RU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оставление техники, не задействованной в технологии строительства с работающими двигателями в ночное время;</a:t>
            </a:r>
            <a:endParaRPr lang="ru-RU" sz="9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движение транспорта по запланированной схеме, недопущение неконтролируемых поездок;</a:t>
            </a:r>
            <a:endParaRPr lang="ru-RU" sz="9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запрещение сжигания на территории строительной площадки и за ее пределами отходов;</a:t>
            </a:r>
            <a:endParaRPr lang="ru-RU" sz="9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9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</a:t>
            </a:r>
            <a:r>
              <a:rPr lang="ru-RU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наступлении неблагоприятных метеорологических условий следует приостановить выполнение строительных работ и заглушить двигатели строительной техники.</a:t>
            </a:r>
            <a:endParaRPr lang="ru-RU" sz="9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9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</a:t>
            </a:r>
            <a:r>
              <a:rPr lang="ru-RU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регулярного технического обслуживания двигателей и использование качественного топлива (сертифицированного топлива повышенного качества);</a:t>
            </a:r>
            <a:endParaRPr lang="ru-RU" sz="9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мониторинга качества атмосферного воздуха </a:t>
            </a:r>
            <a:endParaRPr lang="ru-RU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7107" y="3440230"/>
            <a:ext cx="4466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своевременный контроль, ремонт, регулировка и техническое обслуживание оборудования, влияющего на выброс вредных веществ;</a:t>
            </a:r>
            <a:endParaRPr lang="ru-RU" sz="9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применение технологического оборудования заводского изготовления;</a:t>
            </a:r>
            <a:endParaRPr lang="ru-RU" sz="9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установка на трубопроводах арматуры класса "А", характеризующейся отсутствием видимых протечек жидкости и обеспечивающей отключение любого участка трубопровода при аварийной ситуации;</a:t>
            </a:r>
            <a:endParaRPr lang="ru-RU" sz="9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антикоррозионная изоляция трубопроводов.</a:t>
            </a:r>
            <a:endParaRPr lang="ru-RU" sz="9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мониторинга качества атмосферного воздуха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272481" y="-312837"/>
            <a:ext cx="9510008" cy="1421980"/>
            <a:chOff x="272481" y="-312837"/>
            <a:chExt cx="9510008" cy="1421980"/>
          </a:xfrm>
        </p:grpSpPr>
        <p:sp>
          <p:nvSpPr>
            <p:cNvPr id="17" name="Прямоугольник 16"/>
            <p:cNvSpPr/>
            <p:nvPr/>
          </p:nvSpPr>
          <p:spPr bwMode="auto">
            <a:xfrm>
              <a:off x="272481" y="398153"/>
              <a:ext cx="9313672" cy="291424"/>
            </a:xfrm>
            <a:prstGeom prst="rect">
              <a:avLst/>
            </a:prstGeom>
            <a:solidFill>
              <a:srgbClr val="FED20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2639" y="-312837"/>
              <a:ext cx="1229850" cy="1421980"/>
            </a:xfrm>
            <a:prstGeom prst="rect">
              <a:avLst/>
            </a:prstGeom>
          </p:spPr>
        </p:pic>
      </p:grpSp>
      <p:sp>
        <p:nvSpPr>
          <p:cNvPr id="22" name="Прямоугольник 21"/>
          <p:cNvSpPr/>
          <p:nvPr/>
        </p:nvSpPr>
        <p:spPr>
          <a:xfrm>
            <a:off x="9366587" y="6184354"/>
            <a:ext cx="529815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14218" y="6096405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7</a:t>
            </a:fld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064568" y="366587"/>
            <a:ext cx="3724040" cy="354555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1600" b="1" dirty="0">
                <a:latin typeface="EuropeCond" panose="04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по охране </a:t>
            </a:r>
            <a:r>
              <a:rPr lang="ru-RU" sz="1600" b="1" dirty="0" smtClean="0">
                <a:latin typeface="EuropeCond" panose="04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водных объектов</a:t>
            </a:r>
            <a:endParaRPr lang="ru-RU" sz="1600" b="1" dirty="0">
              <a:latin typeface="EuropeCond" panose="040005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0913" y="1970283"/>
            <a:ext cx="3525112" cy="181404"/>
          </a:xfrm>
          <a:prstGeom prst="rect">
            <a:avLst/>
          </a:prstGeom>
          <a:solidFill>
            <a:srgbClr val="6985A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на этапе строительства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33007" y="808955"/>
            <a:ext cx="8592619" cy="110774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§"/>
            </a:pPr>
            <a:r>
              <a:rPr lang="ru-RU" sz="1050" b="1" dirty="0">
                <a:solidFill>
                  <a:schemeClr val="tx1"/>
                </a:solidFill>
              </a:rPr>
              <a:t>Для водоснабжения проектируемых объектов на этапе строительства и эксплуатации поверхностные и подземные водные объекты не </a:t>
            </a:r>
            <a:r>
              <a:rPr lang="ru-RU" sz="1050" b="1" dirty="0" smtClean="0">
                <a:solidFill>
                  <a:schemeClr val="tx1"/>
                </a:solidFill>
              </a:rPr>
              <a:t>используются.</a:t>
            </a:r>
            <a:endParaRPr lang="ru-RU" sz="1050" b="1" dirty="0">
              <a:solidFill>
                <a:schemeClr val="tx1"/>
              </a:solidFill>
            </a:endParaRPr>
          </a:p>
          <a:p>
            <a:pPr marL="171450" indent="-171450" algn="ctr">
              <a:buFont typeface="Wingdings" panose="05000000000000000000" pitchFamily="2" charset="2"/>
              <a:buChar char="§"/>
            </a:pPr>
            <a:r>
              <a:rPr lang="ru-RU" sz="1050" b="1" dirty="0" smtClean="0">
                <a:solidFill>
                  <a:schemeClr val="tx1"/>
                </a:solidFill>
              </a:rPr>
              <a:t>Прямое загрязнение водных объектов в виде регламентированного сброса потенциальных загрязнителей со сточными водами в поверхностные водные объекты отсутствует на всех стадиях реализации проектной документации</a:t>
            </a:r>
          </a:p>
          <a:p>
            <a:pPr marL="171450" indent="-171450" algn="ctr">
              <a:buFont typeface="Wingdings" panose="05000000000000000000" pitchFamily="2" charset="2"/>
              <a:buChar char="§"/>
            </a:pPr>
            <a:r>
              <a:rPr lang="ru-RU" sz="1050" b="1" dirty="0">
                <a:solidFill>
                  <a:schemeClr val="tx1"/>
                </a:solidFill>
              </a:rPr>
              <a:t>Планируемая деятельность на всех этапах производства работ не оказывает прямое или косвенное воздействие на водные биоресурсы ближайших водных объектов</a:t>
            </a:r>
            <a:r>
              <a:rPr lang="ru-RU" sz="1050" b="1" dirty="0" smtClean="0">
                <a:solidFill>
                  <a:schemeClr val="tx1"/>
                </a:solidFill>
              </a:rPr>
              <a:t>.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212" y="2151687"/>
            <a:ext cx="5103811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"/>
            </a:pPr>
            <a:r>
              <a:rPr lang="ru-RU" sz="9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возведение насыпи площадок и автомобильных дорог выполняется в зимний период на промороженное основание. Земляные работы по устройству выемок предусматриваются в теле насыпи;</a:t>
            </a: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630555" algn="l"/>
              </a:tabLst>
            </a:pPr>
            <a:r>
              <a:rPr lang="ru-RU" sz="900" dirty="0">
                <a:latin typeface="+mn-lt"/>
                <a:ea typeface="Times New Roman" panose="02020603050405020304" pitchFamily="18" charset="0"/>
              </a:rPr>
              <a:t>организация контроля строительных конструкций и материалов на предмет соответствия качества применяемых материалов в части содержания токсичных веществ, опасных для растительного и животного мира;</a:t>
            </a: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630555" algn="l"/>
              </a:tabLst>
            </a:pPr>
            <a:r>
              <a:rPr lang="ru-RU" sz="900" dirty="0">
                <a:latin typeface="+mn-lt"/>
                <a:ea typeface="Times New Roman" panose="02020603050405020304" pitchFamily="18" charset="0"/>
              </a:rPr>
              <a:t>строительные работы выполнять исправными машинами и механизмами, ремонт, мойка и обслуживание техники на строительной площадке – исключается;</a:t>
            </a: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630555" algn="l"/>
              </a:tabLst>
            </a:pPr>
            <a:r>
              <a:rPr lang="ru-RU" sz="900" dirty="0">
                <a:latin typeface="+mn-lt"/>
                <a:ea typeface="Times New Roman" panose="02020603050405020304" pitchFamily="18" charset="0"/>
              </a:rPr>
              <a:t>применение защитных поддонов, исключающих пролив при заправке техники и использовании жидких лакокрасочных и изоляционных материалов; запрещается разлив горюче-смазочных материалов, слив отработанных масел и т.п.;</a:t>
            </a: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630555" algn="l"/>
              </a:tabLst>
            </a:pPr>
            <a:r>
              <a:rPr lang="ru-RU" sz="900" dirty="0">
                <a:latin typeface="+mn-lt"/>
                <a:ea typeface="Times New Roman" panose="02020603050405020304" pitchFamily="18" charset="0"/>
              </a:rPr>
              <a:t>начало выполнения строительно- монтажных работ по объекту производить только после запуска и вывода на полную мощность очистных сооружений КОС УПН «Сузун» и установки подготовки пластовых и сточных вод площадки УПН Сузун;</a:t>
            </a: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630555" algn="l"/>
              </a:tabLst>
            </a:pPr>
            <a:r>
              <a:rPr lang="ru-RU" sz="900" dirty="0">
                <a:latin typeface="+mn-lt"/>
                <a:ea typeface="Times New Roman" panose="02020603050405020304" pitchFamily="18" charset="0"/>
              </a:rPr>
              <a:t>сбор хозяйственно-бытовых сточных вод в период строительно-монтажных работ во временную емкость, с последующим их вывозом по мере накопления на КОС площадки УПН </a:t>
            </a:r>
            <a:r>
              <a:rPr lang="ru-RU" sz="900" dirty="0" err="1">
                <a:latin typeface="+mn-lt"/>
                <a:ea typeface="Times New Roman" panose="02020603050405020304" pitchFamily="18" charset="0"/>
              </a:rPr>
              <a:t>Сузунского</a:t>
            </a:r>
            <a:r>
              <a:rPr lang="ru-RU" sz="900" dirty="0">
                <a:latin typeface="+mn-lt"/>
                <a:ea typeface="Times New Roman" panose="02020603050405020304" pitchFamily="18" charset="0"/>
              </a:rPr>
              <a:t> месторождения. Очищенные бытовые сточные воды направляются на установку подготовки пластовой и </a:t>
            </a:r>
            <a:r>
              <a:rPr lang="ru-RU" sz="900" dirty="0" err="1">
                <a:latin typeface="+mn-lt"/>
                <a:ea typeface="Times New Roman" panose="02020603050405020304" pitchFamily="18" charset="0"/>
              </a:rPr>
              <a:t>сеноманской</a:t>
            </a:r>
            <a:r>
              <a:rPr lang="ru-RU" sz="900" dirty="0">
                <a:latin typeface="+mn-lt"/>
                <a:ea typeface="Times New Roman" panose="02020603050405020304" pitchFamily="18" charset="0"/>
              </a:rPr>
              <a:t> воды для дальнейшей подачи в систему </a:t>
            </a:r>
            <a:r>
              <a:rPr lang="ru-RU" sz="900" dirty="0" err="1">
                <a:latin typeface="+mn-lt"/>
                <a:ea typeface="Times New Roman" panose="02020603050405020304" pitchFamily="18" charset="0"/>
              </a:rPr>
              <a:t>заводнения</a:t>
            </a:r>
            <a:r>
              <a:rPr lang="ru-RU" sz="900" dirty="0">
                <a:latin typeface="+mn-lt"/>
                <a:ea typeface="Times New Roman" panose="02020603050405020304" pitchFamily="18" charset="0"/>
              </a:rPr>
              <a:t> (систему ППД</a:t>
            </a:r>
            <a:r>
              <a:rPr lang="ru-RU" sz="900" dirty="0">
                <a:solidFill>
                  <a:srgbClr val="7030A0"/>
                </a:solidFill>
                <a:latin typeface="+mn-lt"/>
                <a:ea typeface="Times New Roman" panose="02020603050405020304" pitchFamily="18" charset="0"/>
              </a:rPr>
              <a:t>);</a:t>
            </a:r>
            <a:endParaRPr lang="ru-RU" sz="900" dirty="0">
              <a:latin typeface="+mn-lt"/>
              <a:ea typeface="Times New Roman" panose="02020603050405020304" pitchFamily="18" charset="0"/>
            </a:endParaRP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630555" algn="l"/>
              </a:tabLst>
            </a:pPr>
            <a:r>
              <a:rPr lang="ru-RU" sz="900" dirty="0">
                <a:latin typeface="+mn-lt"/>
                <a:ea typeface="Times New Roman" panose="02020603050405020304" pitchFamily="18" charset="0"/>
              </a:rPr>
              <a:t>вывоз воды после проведения </a:t>
            </a:r>
            <a:r>
              <a:rPr lang="ru-RU" sz="900" dirty="0" err="1">
                <a:latin typeface="+mn-lt"/>
                <a:ea typeface="Times New Roman" panose="02020603050405020304" pitchFamily="18" charset="0"/>
              </a:rPr>
              <a:t>гидроиспытаний</a:t>
            </a:r>
            <a:r>
              <a:rPr lang="ru-RU" sz="900" dirty="0">
                <a:latin typeface="+mn-lt"/>
                <a:ea typeface="Times New Roman" panose="02020603050405020304" pitchFamily="18" charset="0"/>
              </a:rPr>
              <a:t> осуществляется на установку подготовки пластовой и </a:t>
            </a:r>
            <a:r>
              <a:rPr lang="ru-RU" sz="900" dirty="0" err="1">
                <a:latin typeface="+mn-lt"/>
                <a:ea typeface="Times New Roman" panose="02020603050405020304" pitchFamily="18" charset="0"/>
              </a:rPr>
              <a:t>сеноманской</a:t>
            </a:r>
            <a:r>
              <a:rPr lang="ru-RU" sz="900" dirty="0">
                <a:latin typeface="+mn-lt"/>
                <a:ea typeface="Times New Roman" panose="02020603050405020304" pitchFamily="18" charset="0"/>
              </a:rPr>
              <a:t> вод площадки УПН Сузун;</a:t>
            </a: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630555" algn="l"/>
              </a:tabLst>
            </a:pPr>
            <a:r>
              <a:rPr lang="ru-RU" sz="900" dirty="0">
                <a:latin typeface="+mn-lt"/>
                <a:ea typeface="Times New Roman" panose="02020603050405020304" pitchFamily="18" charset="0"/>
              </a:rPr>
              <a:t>контроль качества сварных соединений визуально-измерительным, ультразвуковым и радиографическим методами подлежит 100 % сварных швов; </a:t>
            </a: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630555" algn="l"/>
              </a:tabLst>
            </a:pPr>
            <a:r>
              <a:rPr lang="ru-RU" sz="900" dirty="0">
                <a:latin typeface="+mn-lt"/>
                <a:ea typeface="Times New Roman" panose="02020603050405020304" pitchFamily="18" charset="0"/>
              </a:rPr>
              <a:t>применение антикоррозионного покрытия наружной поверхности труб (пассивная защита);</a:t>
            </a: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630555" algn="l"/>
              </a:tabLst>
            </a:pPr>
            <a:r>
              <a:rPr lang="ru-RU" sz="900" dirty="0">
                <a:latin typeface="+mn-lt"/>
                <a:ea typeface="Times New Roman" panose="02020603050405020304" pitchFamily="18" charset="0"/>
              </a:rPr>
              <a:t>испытание трубопроводов на прочность и герметичность.</a:t>
            </a: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630555" algn="l"/>
              </a:tabLst>
            </a:pPr>
            <a:r>
              <a:rPr lang="ru-RU" sz="900" dirty="0">
                <a:latin typeface="+mn-lt"/>
                <a:ea typeface="Times New Roman" panose="02020603050405020304" pitchFamily="18" charset="0"/>
              </a:rPr>
              <a:t>не допускается использование земель за пределами установленных границ отвода;</a:t>
            </a: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630555" algn="l"/>
              </a:tabLst>
            </a:pPr>
            <a:r>
              <a:rPr lang="ru-RU" sz="900" dirty="0">
                <a:latin typeface="+mn-lt"/>
                <a:ea typeface="Times New Roman" panose="02020603050405020304" pitchFamily="18" charset="0"/>
              </a:rPr>
              <a:t>избежание нарушения естественно-дренажной сети, восстановление ее в близком, к существующему, до начала строительства, виде для предотвращения возможных процессов заболачивания территории и как следствие, деградация растительности из-за затруднения или полного прекращения естественного дренирования;</a:t>
            </a: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630555" algn="l"/>
              </a:tabLst>
            </a:pPr>
            <a:r>
              <a:rPr lang="ru-RU" sz="900" dirty="0">
                <a:latin typeface="+mn-lt"/>
                <a:ea typeface="Times New Roman" panose="02020603050405020304" pitchFamily="18" charset="0"/>
              </a:rPr>
              <a:t>мониторинг за компонентами окружающей среды в период строительства проектируемых объектов.</a:t>
            </a:r>
            <a:endParaRPr lang="ru-RU" sz="9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67702" y="2364027"/>
            <a:ext cx="3525112" cy="181404"/>
          </a:xfrm>
          <a:prstGeom prst="rect">
            <a:avLst/>
          </a:prstGeom>
          <a:solidFill>
            <a:srgbClr val="6985A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на этапе эксплуатации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s://cdn-icons-png.flaticon.com/512/2627/26273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32" y="369483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5382095" y="5180695"/>
            <a:ext cx="4325433" cy="396117"/>
            <a:chOff x="2137861" y="5314231"/>
            <a:chExt cx="5063296" cy="465509"/>
          </a:xfrm>
        </p:grpSpPr>
        <p:pic>
          <p:nvPicPr>
            <p:cNvPr id="25" name="Picture 6" descr="D:\Users\damatyushin\Desktop\358983_632_canny_pic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53" t="3487" r="52494" b="74055"/>
            <a:stretch/>
          </p:blipFill>
          <p:spPr bwMode="auto">
            <a:xfrm>
              <a:off x="2137861" y="5320536"/>
              <a:ext cx="663806" cy="4399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7" descr="D:\Users\damatyushin\Desktop\358983_632_canny_pic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843" r="81393" b="1280"/>
            <a:stretch/>
          </p:blipFill>
          <p:spPr bwMode="auto">
            <a:xfrm>
              <a:off x="3423028" y="5314590"/>
              <a:ext cx="459404" cy="4651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D:\Users\damatyushin\Desktop\358983_632_canny_pic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94" r="81326" b="35787"/>
            <a:stretch/>
          </p:blipFill>
          <p:spPr bwMode="auto">
            <a:xfrm>
              <a:off x="4376936" y="5319772"/>
              <a:ext cx="432048" cy="45113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9" descr="D:\Users\damatyushin\Desktop\358983_632_canny_pic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26" t="74107" r="53722" b="3053"/>
            <a:stretch/>
          </p:blipFill>
          <p:spPr bwMode="auto">
            <a:xfrm>
              <a:off x="5316258" y="5319702"/>
              <a:ext cx="648371" cy="45124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0" descr="D:\Users\damatyushin\Desktop\358983_632_canny_pic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23" r="21810" b="70848"/>
            <a:stretch/>
          </p:blipFill>
          <p:spPr bwMode="auto">
            <a:xfrm>
              <a:off x="6517292" y="5314231"/>
              <a:ext cx="683865" cy="40514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5310088" y="2583490"/>
            <a:ext cx="446944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9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Проектируемая площадка примыкает к территории площадки УПН «Сузун», которая согласно ранее выполненной проектной документации предусмотрена по первому принципу. Инженерная подготовка проектируемой площадки выполняется по первому принципу использования мерзлых грунтов основания</a:t>
            </a:r>
            <a:r>
              <a:rPr lang="ru-RU" sz="9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Отсыпка насыпи предусматривается </a:t>
            </a:r>
            <a:r>
              <a:rPr lang="ru-RU" sz="9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непучинистым</a:t>
            </a:r>
            <a:r>
              <a:rPr lang="ru-RU" sz="9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песком средней крупности с влажностью близкой к оптимальной с послойным уплотнением. Для обеспечения устойчивости откосов от размыва атмосферными осадками и ветровой эрозии предусматривается укрепление откосов посевом многолетних трав с внесением минеральных удобрений.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900" dirty="0">
                <a:latin typeface="+mn-lt"/>
                <a:ea typeface="Calibri" panose="020F0502020204030204" pitchFamily="34" charset="0"/>
              </a:rPr>
              <a:t>На проектируемой площадке проектной документацией предусмотрена система хозяйственно-бытовой канализации, система дождевой канализации и система производственной канализации.</a:t>
            </a:r>
            <a:endParaRPr lang="ru-RU" sz="6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725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594600" y="6021288"/>
            <a:ext cx="2311400" cy="365125"/>
          </a:xfrm>
        </p:spPr>
        <p:txBody>
          <a:bodyPr/>
          <a:lstStyle/>
          <a:p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345980" y="6187938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3" name="Номер слайда 3"/>
          <p:cNvSpPr txBox="1">
            <a:spLocks/>
          </p:cNvSpPr>
          <p:nvPr/>
        </p:nvSpPr>
        <p:spPr>
          <a:xfrm>
            <a:off x="9514218" y="6096405"/>
            <a:ext cx="3384120" cy="301756"/>
          </a:xfrm>
          <a:prstGeom prst="rect">
            <a:avLst/>
          </a:prstGeom>
        </p:spPr>
        <p:txBody>
          <a:bodyPr lIns="107287" tIns="53643" rIns="107287" bIns="53643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sz="1600" dirty="0" smtClean="0">
                <a:solidFill>
                  <a:srgbClr val="000000"/>
                </a:solidFill>
              </a:rPr>
              <a:t>10</a:t>
            </a: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83774" y="1052736"/>
            <a:ext cx="9212817" cy="12958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05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50" dirty="0">
                <a:solidFill>
                  <a:schemeClr val="tx1"/>
                </a:solidFill>
              </a:rPr>
              <a:t>Земельный участок находится в ведении Министерства лесного хозяйства Красноярского края, Таймырского лесничества, в аренде АО «Сузун» </a:t>
            </a:r>
            <a:r>
              <a:rPr lang="ru-RU" sz="105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050" dirty="0" smtClean="0">
                <a:solidFill>
                  <a:schemeClr val="tx1"/>
                </a:solidFill>
              </a:rPr>
              <a:t>Категория земель: лесного фонда</a:t>
            </a:r>
          </a:p>
          <a:p>
            <a:r>
              <a:rPr lang="ru-RU" sz="1050" dirty="0" smtClean="0">
                <a:solidFill>
                  <a:schemeClr val="tx1"/>
                </a:solidFill>
              </a:rPr>
              <a:t>Целевое </a:t>
            </a:r>
            <a:r>
              <a:rPr lang="ru-RU" sz="1050" dirty="0">
                <a:solidFill>
                  <a:schemeClr val="tx1"/>
                </a:solidFill>
              </a:rPr>
              <a:t>назначение лесов – защитные леса (категория </a:t>
            </a:r>
            <a:r>
              <a:rPr lang="ru-RU" sz="1050" dirty="0" err="1">
                <a:solidFill>
                  <a:schemeClr val="tx1"/>
                </a:solidFill>
              </a:rPr>
              <a:t>защитности</a:t>
            </a:r>
            <a:r>
              <a:rPr lang="ru-RU" sz="1050" dirty="0">
                <a:solidFill>
                  <a:schemeClr val="tx1"/>
                </a:solidFill>
              </a:rPr>
              <a:t> – ценные леса: лесотундровые леса (леса, расположенные в неблагоприятных природно-климатических условиях на границе с тундрой, выполняющие защитные и климаторегулирующие </a:t>
            </a:r>
            <a:r>
              <a:rPr lang="ru-RU" sz="1050" dirty="0" smtClean="0">
                <a:solidFill>
                  <a:schemeClr val="tx1"/>
                </a:solidFill>
              </a:rPr>
              <a:t>функции). </a:t>
            </a:r>
          </a:p>
          <a:p>
            <a:r>
              <a:rPr lang="ru-RU" sz="1050" dirty="0" smtClean="0">
                <a:solidFill>
                  <a:schemeClr val="tx1"/>
                </a:solidFill>
              </a:rPr>
              <a:t>Особо </a:t>
            </a:r>
            <a:r>
              <a:rPr lang="ru-RU" sz="1050" dirty="0">
                <a:solidFill>
                  <a:schemeClr val="tx1"/>
                </a:solidFill>
              </a:rPr>
              <a:t>защитные участки леса отсутствуют</a:t>
            </a:r>
            <a:r>
              <a:rPr lang="ru-RU" sz="105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050" dirty="0" smtClean="0">
                <a:solidFill>
                  <a:schemeClr val="tx1"/>
                </a:solidFill>
              </a:rPr>
              <a:t>Разрешенное </a:t>
            </a:r>
            <a:r>
              <a:rPr lang="ru-RU" sz="1050" dirty="0">
                <a:solidFill>
                  <a:schemeClr val="tx1"/>
                </a:solidFill>
              </a:rPr>
              <a:t>использование </a:t>
            </a:r>
            <a:r>
              <a:rPr lang="ru-RU" sz="1050" dirty="0" smtClean="0">
                <a:solidFill>
                  <a:schemeClr val="tx1"/>
                </a:solidFill>
              </a:rPr>
              <a:t>земельных </a:t>
            </a:r>
            <a:r>
              <a:rPr lang="ru-RU" sz="1050" dirty="0">
                <a:solidFill>
                  <a:schemeClr val="tx1"/>
                </a:solidFill>
              </a:rPr>
              <a:t>участков – </a:t>
            </a:r>
            <a:r>
              <a:rPr lang="ru-RU" sz="1050" dirty="0" smtClean="0">
                <a:solidFill>
                  <a:schemeClr val="tx1"/>
                </a:solidFill>
              </a:rPr>
              <a:t>недропользование.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49287" y="839407"/>
            <a:ext cx="8927305" cy="285503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Для </a:t>
            </a:r>
            <a:r>
              <a:rPr lang="ru-RU" sz="1100" b="1" dirty="0" smtClean="0">
                <a:solidFill>
                  <a:schemeClr val="tx1"/>
                </a:solidFill>
              </a:rPr>
              <a:t>строительства и эксплуатации </a:t>
            </a:r>
            <a:r>
              <a:rPr lang="ru-RU" sz="1100" b="1" dirty="0">
                <a:solidFill>
                  <a:schemeClr val="tx1"/>
                </a:solidFill>
              </a:rPr>
              <a:t>проектируемого объекта </a:t>
            </a:r>
            <a:r>
              <a:rPr lang="ru-RU" sz="1100" b="1" dirty="0" smtClean="0">
                <a:solidFill>
                  <a:schemeClr val="tx1"/>
                </a:solidFill>
              </a:rPr>
              <a:t>используется земельный участок площадью 1,</a:t>
            </a:r>
            <a:r>
              <a:rPr lang="en-US" sz="1100" b="1" smtClean="0">
                <a:solidFill>
                  <a:schemeClr val="tx1"/>
                </a:solidFill>
              </a:rPr>
              <a:t>4971</a:t>
            </a:r>
            <a:r>
              <a:rPr lang="ru-RU" sz="1100" b="1" smtClean="0">
                <a:solidFill>
                  <a:schemeClr val="tx1"/>
                </a:solidFill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</a:rPr>
              <a:t>га</a:t>
            </a:r>
            <a:endParaRPr lang="ru-RU" sz="1100" b="1" baseline="300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32833" y="3861649"/>
            <a:ext cx="8854983" cy="4745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dirty="0">
                <a:solidFill>
                  <a:schemeClr val="tx1"/>
                </a:solidFill>
              </a:rPr>
              <a:t>Направление рекультивации принято согласно ГОСТ Р </a:t>
            </a:r>
            <a:r>
              <a:rPr lang="ru-RU" sz="1100" dirty="0" smtClean="0">
                <a:solidFill>
                  <a:schemeClr val="tx1"/>
                </a:solidFill>
              </a:rPr>
              <a:t>59060-2020 – природоохранное.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325185" y="4464535"/>
            <a:ext cx="5100295" cy="3598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Рекультивация земель осуществляется в два этапа</a:t>
            </a:r>
            <a:r>
              <a:rPr lang="ru-RU" sz="1100" b="1" dirty="0" smtClean="0">
                <a:solidFill>
                  <a:schemeClr val="tx1"/>
                </a:solidFill>
              </a:rPr>
              <a:t>: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76194" y="5183975"/>
            <a:ext cx="1838005" cy="4257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Техническая рекультивация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49144" y="5157192"/>
            <a:ext cx="1833615" cy="4458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Биологическая </a:t>
            </a:r>
            <a:r>
              <a:rPr lang="ru-RU" sz="1100" dirty="0">
                <a:solidFill>
                  <a:schemeClr val="tx1"/>
                </a:solidFill>
              </a:rPr>
              <a:t>рекультивация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137611" y="5711684"/>
            <a:ext cx="25151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уборка строительного и бытового мусора;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выравнивание поверхности, планировка территории.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821018" y="5661248"/>
            <a:ext cx="396200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боронование;</a:t>
            </a:r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внесение минеральных </a:t>
            </a:r>
            <a:r>
              <a:rPr lang="ru-RU" sz="1100" dirty="0" smtClean="0"/>
              <a:t>удобрений;</a:t>
            </a:r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посев трав-</a:t>
            </a:r>
            <a:r>
              <a:rPr lang="ru-RU" sz="1100" dirty="0" err="1" smtClean="0"/>
              <a:t>мелиорантов</a:t>
            </a:r>
            <a:r>
              <a:rPr lang="ru-RU" sz="1100" dirty="0" smtClean="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подсев трав в случае необходимости, в местах </a:t>
            </a:r>
            <a:r>
              <a:rPr lang="ru-RU" sz="1100" dirty="0" err="1"/>
              <a:t>вымокания</a:t>
            </a:r>
            <a:r>
              <a:rPr lang="ru-RU" sz="1100" dirty="0"/>
              <a:t> или </a:t>
            </a:r>
            <a:r>
              <a:rPr lang="ru-RU" sz="1100" dirty="0" smtClean="0"/>
              <a:t>вымораживания</a:t>
            </a:r>
            <a:endParaRPr lang="ru-RU" sz="1100" dirty="0"/>
          </a:p>
        </p:txBody>
      </p:sp>
      <p:cxnSp>
        <p:nvCxnSpPr>
          <p:cNvPr id="42" name="Прямая со стрелкой 41"/>
          <p:cNvCxnSpPr/>
          <p:nvPr/>
        </p:nvCxnSpPr>
        <p:spPr bwMode="auto">
          <a:xfrm>
            <a:off x="2081397" y="4787732"/>
            <a:ext cx="0" cy="51339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Прямая со стрелкой 42"/>
          <p:cNvCxnSpPr/>
          <p:nvPr/>
        </p:nvCxnSpPr>
        <p:spPr bwMode="auto">
          <a:xfrm>
            <a:off x="7103402" y="4910253"/>
            <a:ext cx="0" cy="26834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Прямая со стрелкой 43"/>
          <p:cNvCxnSpPr/>
          <p:nvPr/>
        </p:nvCxnSpPr>
        <p:spPr bwMode="auto">
          <a:xfrm>
            <a:off x="4381134" y="4910254"/>
            <a:ext cx="0" cy="26834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5" name="Picture 6" descr="https://dpp.avo.ru/image/journal/article?img_id=188246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82"/>
          <a:stretch/>
        </p:blipFill>
        <p:spPr bwMode="auto">
          <a:xfrm>
            <a:off x="292429" y="5477698"/>
            <a:ext cx="1365315" cy="9650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https://bumper-stickers.ru/30950-thickbox_default/kopat-zapreshheno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480" y="2626109"/>
            <a:ext cx="1267653" cy="11701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stroyarsenalplus.ru/upload/catalog/signs/rs3-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52" y="4715567"/>
            <a:ext cx="1099696" cy="101510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451555" y="2453247"/>
            <a:ext cx="9062662" cy="1433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 smtClean="0"/>
              <a:t>Для исключения возможности негативного влияния проектируемых объектов на земельные ресурсы проектом предусмотрен ряд мероприятий:</a:t>
            </a:r>
          </a:p>
          <a:p>
            <a:pPr algn="just"/>
            <a:endParaRPr lang="ru-RU" sz="700" b="1" dirty="0" smtClean="0"/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50" dirty="0"/>
              <a:t>сохранение границ, отведенных для выполнения СМР</a:t>
            </a:r>
            <a:r>
              <a:rPr lang="ru-RU" sz="1050" dirty="0" smtClean="0"/>
              <a:t>;</a:t>
            </a:r>
            <a:endParaRPr lang="ru-RU" sz="1050" dirty="0"/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50" dirty="0"/>
              <a:t>своевременный вывоз всех видов отходов с территории проведения работ;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50" dirty="0"/>
              <a:t>соблюдение правил пожарной безопасности в период проведения работ;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50" dirty="0"/>
              <a:t>полный запрет на бесконтрольное передвижение строительной техники вне организованных проездов; 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50" dirty="0"/>
              <a:t>своевременная рекультивация нарушенных земель.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9100" y="197689"/>
            <a:ext cx="8432226" cy="60077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по охране и рациональному использованию земельных ресурсов и почвенного покрова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394" y="-1980"/>
            <a:ext cx="8417828" cy="2300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8248" y="-534020"/>
            <a:ext cx="1511939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13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2" r="50000"/>
          <a:stretch/>
        </p:blipFill>
        <p:spPr bwMode="auto">
          <a:xfrm>
            <a:off x="6921795" y="1756184"/>
            <a:ext cx="844734" cy="102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272481" y="-312837"/>
            <a:ext cx="9510008" cy="1421980"/>
            <a:chOff x="272481" y="-312837"/>
            <a:chExt cx="9510008" cy="1421980"/>
          </a:xfrm>
        </p:grpSpPr>
        <p:sp>
          <p:nvSpPr>
            <p:cNvPr id="32" name="Прямоугольник 31"/>
            <p:cNvSpPr/>
            <p:nvPr/>
          </p:nvSpPr>
          <p:spPr bwMode="auto">
            <a:xfrm>
              <a:off x="272481" y="398153"/>
              <a:ext cx="9313672" cy="291424"/>
            </a:xfrm>
            <a:prstGeom prst="rect">
              <a:avLst/>
            </a:prstGeom>
            <a:solidFill>
              <a:srgbClr val="FED20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500" b="0" i="0" u="none" strike="noStrike" cap="none" normalizeH="0" baseline="0" smtClean="0"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2639" y="-312837"/>
              <a:ext cx="1229850" cy="1421980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432036" y="2875266"/>
            <a:ext cx="8994562" cy="334906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050843" y="3714182"/>
            <a:ext cx="3705428" cy="1018498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26291" y="4964628"/>
            <a:ext cx="3729980" cy="9040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2" r="25840"/>
          <a:stretch/>
        </p:blipFill>
        <p:spPr bwMode="auto">
          <a:xfrm>
            <a:off x="7822077" y="1338331"/>
            <a:ext cx="784633" cy="102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78940" y="370344"/>
            <a:ext cx="3624654" cy="354555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1600" b="1" dirty="0" smtClean="0">
                <a:latin typeface="EuropeCond" panose="04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по обращению с отходами</a:t>
            </a:r>
            <a:endParaRPr lang="ru-RU" sz="1600" b="1" dirty="0">
              <a:latin typeface="EuropeCond" panose="040005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33191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14218" y="6096405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9</a:t>
            </a:fld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3374" y="738804"/>
            <a:ext cx="4983127" cy="196723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b="1" dirty="0">
                <a:solidFill>
                  <a:schemeClr val="tx1"/>
                </a:solidFill>
              </a:rPr>
              <a:t>В период строительства </a:t>
            </a:r>
            <a:r>
              <a:rPr lang="ru-RU" sz="1000" dirty="0">
                <a:solidFill>
                  <a:schemeClr val="tx1"/>
                </a:solidFill>
              </a:rPr>
              <a:t>источниками образования отходов являются участки производства строительных работ. </a:t>
            </a:r>
            <a:r>
              <a:rPr lang="ru-RU" sz="1000" dirty="0" smtClean="0">
                <a:solidFill>
                  <a:schemeClr val="tx1"/>
                </a:solidFill>
              </a:rPr>
              <a:t>Отходы </a:t>
            </a:r>
            <a:r>
              <a:rPr lang="ru-RU" sz="1000" dirty="0">
                <a:solidFill>
                  <a:schemeClr val="tx1"/>
                </a:solidFill>
              </a:rPr>
              <a:t>строительства являются собственностью подрядной организации. </a:t>
            </a:r>
            <a:endParaRPr lang="ru-RU" sz="1000" dirty="0" smtClean="0">
              <a:solidFill>
                <a:schemeClr val="tx1"/>
              </a:solidFill>
            </a:endParaRPr>
          </a:p>
          <a:p>
            <a:pPr algn="just"/>
            <a:r>
              <a:rPr lang="ru-RU" sz="1000" dirty="0" smtClean="0">
                <a:solidFill>
                  <a:schemeClr val="tx1"/>
                </a:solidFill>
              </a:rPr>
              <a:t>По </a:t>
            </a:r>
            <a:r>
              <a:rPr lang="ru-RU" sz="1000" dirty="0">
                <a:solidFill>
                  <a:schemeClr val="tx1"/>
                </a:solidFill>
              </a:rPr>
              <a:t>мере накопления отходы передаются организациям, имеющим лицензии на осуществление деятельности по сбору, транспортированию, обработке, утилизации, обезвреживанию и размещению отходов I-IV классов опасности на основе договоров. Передача отходов, образующихся в период строительства, осуществляется Подрядчиком на договорной основе. Перед началом работ подрядчику следует заключить договоры на вывоз, обезвреживание, утилизацию и размещение отходов с организацией, имеющей лицензию на данный вид деятельности. Запрещается размещение отходов на объектах, не внесенных в государственный реестр объектов размещения отходов.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80837" y="789235"/>
            <a:ext cx="4193786" cy="44911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На этапе эксплуатации </a:t>
            </a:r>
            <a:r>
              <a:rPr lang="ru-RU" sz="1100" dirty="0">
                <a:solidFill>
                  <a:schemeClr val="tx1"/>
                </a:solidFill>
              </a:rPr>
              <a:t>проектируемого объекта обращение с отходами осуществляется силами АО «Сузун»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72"/>
          <a:stretch/>
        </p:blipFill>
        <p:spPr bwMode="auto">
          <a:xfrm>
            <a:off x="6077061" y="1338331"/>
            <a:ext cx="844734" cy="102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2520" y="2821784"/>
            <a:ext cx="8431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Для снижения техногенных воздействий при строительстве и эксплуатации сооружений на окружающую природную среду предлагается комплекс организационно-технических мероприятий по уменьшению количества </a:t>
            </a:r>
            <a:r>
              <a:rPr lang="ru-RU" sz="1000" b="1" dirty="0" smtClean="0"/>
              <a:t>отходов</a:t>
            </a:r>
            <a:r>
              <a:rPr lang="ru-RU" sz="1000" b="1" dirty="0"/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50843" y="3717017"/>
            <a:ext cx="3634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Ответственность за выполнение мероприятий по охране окружающей среды, а также проектных решений в период строительства объекта проектирования осуществляется руководителями подрядных организаций, </a:t>
            </a:r>
            <a:r>
              <a:rPr lang="ru-RU" sz="1000" dirty="0"/>
              <a:t>и</a:t>
            </a:r>
            <a:r>
              <a:rPr lang="ru-RU" sz="1000" dirty="0" smtClean="0"/>
              <a:t> контролируется Заказчиком в </a:t>
            </a:r>
            <a:r>
              <a:rPr lang="ru-RU" sz="1000" dirty="0"/>
              <a:t>рамках производственного контроля</a:t>
            </a:r>
            <a:endParaRPr lang="ru-RU" sz="1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90586" y="5096061"/>
            <a:ext cx="3765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В проектной документации разработаны мероприятия и технические решения, которые обеспечивают безаварийные и безопасные условия эксплуатации проектируемых сооружений</a:t>
            </a:r>
            <a:endParaRPr lang="ru-RU" sz="1000" dirty="0"/>
          </a:p>
        </p:txBody>
      </p:sp>
      <p:pic>
        <p:nvPicPr>
          <p:cNvPr id="8196" name="Picture 4" descr="https://cdn-icons-png.flaticon.com/512/46/460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84" y="34415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9832" y="3268135"/>
            <a:ext cx="5827709" cy="341632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"/>
            </a:pPr>
            <a:r>
              <a:rPr lang="ru-RU" sz="9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9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строительстве используются технологические процессы, базирующиеся на принципе максимального использования сырьевых материалов и оборудования, что обеспечивает образование минимальных количеств отходов;</a:t>
            </a: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"/>
            </a:pPr>
            <a:r>
              <a:rPr lang="ru-RU" sz="9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9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образующиеся отходы должны быть разработаны паспорта отходов I - IV классов опасности;</a:t>
            </a: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"/>
            </a:pPr>
            <a:r>
              <a:rPr lang="ru-RU" sz="9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раздельное </a:t>
            </a:r>
            <a:r>
              <a:rPr lang="ru-RU" sz="9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накопление отходов по видам или группы однородных отходов, </a:t>
            </a:r>
            <a:r>
              <a:rPr lang="ru-RU" sz="9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исключающие </a:t>
            </a:r>
            <a:r>
              <a:rPr lang="ru-RU" sz="9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смешивание различных видов отходов или групп отходов, либо групп однородных отходов;</a:t>
            </a: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"/>
            </a:pPr>
            <a:r>
              <a:rPr lang="ru-RU" sz="9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факт </a:t>
            </a:r>
            <a:r>
              <a:rPr lang="ru-RU" sz="9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вывоза и обезвреживания отходов, выполненных специализированными организациями, осуществляющими обращение с отходами, должен иметь документарное подтверждение;</a:t>
            </a: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"/>
            </a:pPr>
            <a:r>
              <a:rPr lang="ru-RU" sz="9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поверхность </a:t>
            </a:r>
            <a:r>
              <a:rPr lang="ru-RU" sz="9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отходов, накапливаемых насыпью на открытых площадках или открытых приемниках-накопителях, должна быть защищена от воздействия атмосферных осадков и ветров (укрытие брезентом, оборудование навесом);</a:t>
            </a: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"/>
            </a:pPr>
            <a:r>
              <a:rPr lang="ru-RU" sz="9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поверхность </a:t>
            </a:r>
            <a:r>
              <a:rPr lang="ru-RU" sz="9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площадки должна иметь твердое покрытие;</a:t>
            </a: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"/>
            </a:pPr>
            <a:r>
              <a:rPr lang="ru-RU" sz="9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рабочий </a:t>
            </a:r>
            <a:r>
              <a:rPr lang="ru-RU" sz="9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персонал обучен сбору, сортировке, обработке и хранению отходов, во избежание перемешивания опасных веществ с другими видами отходов, усложняющих утилизацию;</a:t>
            </a: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"/>
            </a:pPr>
            <a:r>
              <a:rPr lang="ru-RU" sz="9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</a:t>
            </a:r>
            <a:r>
              <a:rPr lang="ru-RU" sz="9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надлежащего учета отходов и обеспечение своевременных платежей за размещение отходов;</a:t>
            </a: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"/>
            </a:pPr>
            <a:r>
              <a:rPr lang="ru-RU" sz="9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все </a:t>
            </a:r>
            <a:r>
              <a:rPr lang="ru-RU" sz="9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виды отходов складируются и вывозятся в специально отведенные места.</a:t>
            </a: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"/>
            </a:pPr>
            <a:r>
              <a:rPr lang="ru-RU" sz="9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учет </a:t>
            </a:r>
            <a:r>
              <a:rPr lang="ru-RU" sz="9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области обращения с отходами должен вестись согласно приказу Министерства природных ресурсов и экологии РФ от 8 декабря 2020 г. N 1028 «Об утверждении Порядка учета в области обращения с отходами»;</a:t>
            </a: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"/>
            </a:pPr>
            <a:r>
              <a:rPr lang="ru-RU" sz="9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учету </a:t>
            </a:r>
            <a:r>
              <a:rPr lang="ru-RU" sz="9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подлежат все виды отходов I-V классов опасности;</a:t>
            </a:r>
          </a:p>
          <a:p>
            <a:pPr marL="177800" lvl="0" indent="-177800" algn="just">
              <a:spcAft>
                <a:spcPts val="0"/>
              </a:spcAft>
              <a:buFont typeface="Wingdings" panose="05000000000000000000" pitchFamily="2" charset="2"/>
              <a:buChar char=""/>
            </a:pPr>
            <a:r>
              <a:rPr lang="ru-RU" sz="9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9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итогам отчетного года предприятие должно предоставить в </a:t>
            </a:r>
            <a:r>
              <a:rPr lang="ru-RU" sz="9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Росприроднадзор</a:t>
            </a:r>
            <a:r>
              <a:rPr lang="ru-RU" sz="9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форму федерального статистического наблюдения N 2-ТП (отходы) «Сведения об образовании, обработке, утилизации, обезвреживании, размещении отходов производства и потребления».</a:t>
            </a:r>
          </a:p>
        </p:txBody>
      </p:sp>
    </p:spTree>
    <p:extLst>
      <p:ext uri="{BB962C8B-B14F-4D97-AF65-F5344CB8AC3E}">
        <p14:creationId xmlns:p14="http://schemas.microsoft.com/office/powerpoint/2010/main" val="402620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_europe">
  <a:themeElements>
    <a:clrScheme name="prezent_shablon_Euro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_shablon_Europe">
      <a:majorFont>
        <a:latin typeface="Europ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Euro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9_внутренний слайд">
  <a:themeElements>
    <a:clrScheme name="Custom 2">
      <a:dk1>
        <a:srgbClr val="3D464A"/>
      </a:dk1>
      <a:lt1>
        <a:sysClr val="window" lastClr="FFFFFF"/>
      </a:lt1>
      <a:dk2>
        <a:srgbClr val="6B6B6B"/>
      </a:dk2>
      <a:lt2>
        <a:srgbClr val="EEECE1"/>
      </a:lt2>
      <a:accent1>
        <a:srgbClr val="FFD200"/>
      </a:accent1>
      <a:accent2>
        <a:srgbClr val="F99D1C"/>
      </a:accent2>
      <a:accent3>
        <a:srgbClr val="FCAF17"/>
      </a:accent3>
      <a:accent4>
        <a:srgbClr val="475B79"/>
      </a:accent4>
      <a:accent5>
        <a:srgbClr val="6985AF"/>
      </a:accent5>
      <a:accent6>
        <a:srgbClr val="95A0B2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hablon_europe">
  <a:themeElements>
    <a:clrScheme name="prezent_shablon_Euro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_shablon_Europe">
      <a:majorFont>
        <a:latin typeface="Europ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Euro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4A8B2959E10D040B7AFC069FC5E6AB8" ma:contentTypeVersion="1" ma:contentTypeDescription="Создание документа." ma:contentTypeScope="" ma:versionID="6da2919aa64c2b4a1e9c818bdcd2da6a">
  <xsd:schema xmlns:xsd="http://www.w3.org/2001/XMLSchema" xmlns:p="http://schemas.microsoft.com/office/2006/metadata/properties" xmlns:ns2="a0b2e4cb-505a-448a-92d8-137082b95d55" targetNamespace="http://schemas.microsoft.com/office/2006/metadata/properties" ma:root="true" ma:fieldsID="3735e5234f42b2e0242c26ed24090840" ns2:_="">
    <xsd:import namespace="a0b2e4cb-505a-448a-92d8-137082b95d55"/>
    <xsd:element name="properties">
      <xsd:complexType>
        <xsd:sequence>
          <xsd:element name="documentManagement">
            <xsd:complexType>
              <xsd:all>
                <xsd:element ref="ns2:_x0421__x043e__x0434__x0435__x0440__x0436__x0430__x043d__x0438__x0435_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a0b2e4cb-505a-448a-92d8-137082b95d55" elementFormDefault="qualified">
    <xsd:import namespace="http://schemas.microsoft.com/office/2006/documentManagement/types"/>
    <xsd:element name="_x0421__x043e__x0434__x0435__x0440__x0436__x0430__x043d__x0438__x0435_" ma:index="8" nillable="true" ma:displayName="Примечание" ma:internalName="_x0421__x043e__x0434__x0435__x0440__x0436__x0430__x043d__x0438__x0435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_x0421__x043e__x0434__x0435__x0440__x0436__x0430__x043d__x0438__x0435_ xmlns="a0b2e4cb-505a-448a-92d8-137082b95d55" xsi:nil="true"/>
  </documentManagement>
</p:properties>
</file>

<file path=customXml/itemProps1.xml><?xml version="1.0" encoding="utf-8"?>
<ds:datastoreItem xmlns:ds="http://schemas.openxmlformats.org/officeDocument/2006/customXml" ds:itemID="{FC0D1BE7-BC86-4DB2-B21C-E66789B060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470A0F-C42A-4F59-908E-71C0BA9DAC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b2e4cb-505a-448a-92d8-137082b95d5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A02C1D9-02FB-4BF3-8DE2-64539BCB2604}">
  <ds:schemaRefs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  <ds:schemaRef ds:uri="a0b2e4cb-505a-448a-92d8-137082b95d55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Shablon_europe</Template>
  <TotalTime>40627</TotalTime>
  <Words>3253</Words>
  <Application>Microsoft Office PowerPoint</Application>
  <PresentationFormat>Лист A4 (210x297 мм)</PresentationFormat>
  <Paragraphs>237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30" baseType="lpstr">
      <vt:lpstr>Arial</vt:lpstr>
      <vt:lpstr>Calibri</vt:lpstr>
      <vt:lpstr>Ebrima</vt:lpstr>
      <vt:lpstr>Europe</vt:lpstr>
      <vt:lpstr>EuropeCond</vt:lpstr>
      <vt:lpstr>EuropeCondensedC</vt:lpstr>
      <vt:lpstr>Segoe UI</vt:lpstr>
      <vt:lpstr>Segoe UI Black</vt:lpstr>
      <vt:lpstr>Segoe UI Semilight</vt:lpstr>
      <vt:lpstr>Symbol</vt:lpstr>
      <vt:lpstr>Tahoma</vt:lpstr>
      <vt:lpstr>Times New Roman</vt:lpstr>
      <vt:lpstr>Wingdings</vt:lpstr>
      <vt:lpstr>Shablon_europe</vt:lpstr>
      <vt:lpstr>19_внутренний слайд</vt:lpstr>
      <vt:lpstr>1_Shablon_europe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Веселов Артем Владимирович</dc:creator>
  <cp:lastModifiedBy>Бублик Юлия Юрьевна</cp:lastModifiedBy>
  <cp:revision>1188</cp:revision>
  <cp:lastPrinted>2018-10-18T06:03:48Z</cp:lastPrinted>
  <dcterms:created xsi:type="dcterms:W3CDTF">2012-06-15T08:06:04Z</dcterms:created>
  <dcterms:modified xsi:type="dcterms:W3CDTF">2023-06-08T06:33:11Z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0x01010064A8B2959E10D040B7AFC069FC5E6AB8</vt:lpwstr>
  </property>
</Properties>
</file>