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4" r:id="rId6"/>
  </p:sldMasterIdLst>
  <p:notesMasterIdLst>
    <p:notesMasterId r:id="rId21"/>
  </p:notesMasterIdLst>
  <p:handoutMasterIdLst>
    <p:handoutMasterId r:id="rId22"/>
  </p:handoutMasterIdLst>
  <p:sldIdLst>
    <p:sldId id="335" r:id="rId7"/>
    <p:sldId id="270" r:id="rId8"/>
    <p:sldId id="311" r:id="rId9"/>
    <p:sldId id="333" r:id="rId10"/>
    <p:sldId id="324" r:id="rId11"/>
    <p:sldId id="325" r:id="rId12"/>
    <p:sldId id="326" r:id="rId13"/>
    <p:sldId id="322" r:id="rId14"/>
    <p:sldId id="329" r:id="rId15"/>
    <p:sldId id="338" r:id="rId16"/>
    <p:sldId id="331" r:id="rId17"/>
    <p:sldId id="321" r:id="rId18"/>
    <p:sldId id="336" r:id="rId19"/>
    <p:sldId id="337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0B2"/>
    <a:srgbClr val="6985AF"/>
    <a:srgbClr val="EF9A1D"/>
    <a:srgbClr val="FED208"/>
    <a:srgbClr val="FF33CC"/>
    <a:srgbClr val="3D464A"/>
    <a:srgbClr val="6B6B6B"/>
    <a:srgbClr val="BCBCBC"/>
    <a:srgbClr val="60606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0" autoAdjust="0"/>
    <p:restoredTop sz="98578" autoAdjust="0"/>
  </p:normalViewPr>
  <p:slideViewPr>
    <p:cSldViewPr>
      <p:cViewPr varScale="1">
        <p:scale>
          <a:sx n="94" d="100"/>
          <a:sy n="94" d="100"/>
        </p:scale>
        <p:origin x="163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245"/>
    </p:cViewPr>
  </p:sorterViewPr>
  <p:notesViewPr>
    <p:cSldViewPr>
      <p:cViewPr varScale="1">
        <p:scale>
          <a:sx n="113" d="100"/>
          <a:sy n="113" d="100"/>
        </p:scale>
        <p:origin x="-5072" y="-10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180FB1-4DA2-4F21-8C3D-D2C265778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6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41BBC7-B0A9-48FB-9472-98ACDCE9A9DF}" type="datetimeFigureOut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7D9A730-473E-49C4-998A-901888567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3CAB-6EE8-40AF-AA7E-2D6B1DA7FF6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3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9A730-473E-49C4-998A-9018885675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3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414A4-DD9A-4183-A3D8-9336CF8D61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E43E-AC78-479F-BD1B-4E32B8A3810D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4600" y="6021288"/>
            <a:ext cx="23114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B3602CC6-AD4A-451E-8596-516197628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3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8BE764-FFA8-42C8-B25A-4A69F441F735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3894"/>
            <a:ext cx="4377146" cy="464677"/>
          </a:xfrm>
          <a:prstGeom prst="rect">
            <a:avLst/>
          </a:prstGeo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600" b="0" spc="300">
                <a:solidFill>
                  <a:schemeClr val="bg1"/>
                </a:solidFill>
                <a:latin typeface="EuropeCondensedC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6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prstGeom prst="rect">
            <a:avLst/>
          </a:prstGeo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600" b="0" kern="1200" spc="300" smtClean="0">
                <a:solidFill>
                  <a:schemeClr val="bg1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B33B41-0A41-491F-92CF-E005A9B87FA7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6AFB7-A009-4F39-884F-4AB38D59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054" y="1237657"/>
            <a:ext cx="8916047" cy="488866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92F4D2-E7B5-4739-AF93-D3341554DB31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C3BF3-7712-41EE-A3D9-7DEC5CB43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омежуточный раздел презент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495300" y="176213"/>
            <a:ext cx="8389144" cy="596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>
                <a:solidFill>
                  <a:srgbClr val="3D464A"/>
                </a:solidFill>
                <a:latin typeface="EuropeCondensedC"/>
                <a:ea typeface="EuropeCondensedC"/>
                <a:cs typeface="EuropeCondensedC"/>
              </a:rPr>
              <a:t>Образец 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530" y="1306659"/>
            <a:ext cx="5459338" cy="398295"/>
          </a:xfrm>
          <a:solidFill>
            <a:srgbClr val="6B6B6B"/>
          </a:solidFill>
        </p:spPr>
        <p:txBody>
          <a:bodyPr rtlCol="0" anchorCtr="1">
            <a:normAutofit/>
          </a:bodyPr>
          <a:lstStyle>
            <a:lvl1pPr algn="l">
              <a:defRPr lang="ru-RU" sz="1600" b="0" kern="1200" spc="300" dirty="0" smtClean="0">
                <a:solidFill>
                  <a:schemeClr val="bg1"/>
                </a:solidFill>
                <a:latin typeface="EuropeCondensedC"/>
                <a:ea typeface="+mn-ea"/>
                <a:cs typeface="EuropeCondensedC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63373" y="1304761"/>
            <a:ext cx="3202811" cy="45140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6239" y="1902204"/>
            <a:ext cx="4003514" cy="39165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ru-RU" sz="1400" kern="1200" spc="300" smtClean="0">
                <a:solidFill>
                  <a:srgbClr val="3D464A"/>
                </a:solidFill>
                <a:latin typeface="EuropeCondensedC"/>
                <a:ea typeface="+mn-ea"/>
                <a:cs typeface="EuropeCondensed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FC1C30-7CFC-4D5C-8878-7A645E212C43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ACD4005-E51E-422E-AC15-DE195C12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86" y="176262"/>
            <a:ext cx="8388747" cy="597443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000" kern="1200" spc="300" smtClean="0">
                <a:solidFill>
                  <a:srgbClr val="3D464A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67DD3-E620-43A7-AC0D-9F81C2526EF8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99300" y="6358159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85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B19766D-ED5D-4868-8176-FB6B06D8B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031D-EF81-4195-93DF-41B0CBE94B2F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C7F00F5-5EE6-472A-8470-AF62E6767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7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FF2CD9AD-ED7B-482A-99C1-C407AE045FE1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DC0647F1-80D3-402B-A91F-AF8E155A1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4" y="1304761"/>
            <a:ext cx="4380380" cy="482156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67A3A2A-E2C0-4F78-966F-9FEA0072AB15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852D24B-C710-476C-8FBE-F25244409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3503"/>
            <a:ext cx="4377146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3"/>
            <a:ext cx="4377146" cy="429050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3"/>
            <a:ext cx="4378762" cy="4290502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984E6596-F12A-49CC-A351-C134D3FAD83C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6F273D66-C5EE-49AC-95DA-314ACC44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86" y="176262"/>
            <a:ext cx="8388747" cy="597443"/>
          </a:xfrm>
        </p:spPr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0257177D-0B91-4B11-8DA2-CCB9EEDFF5E7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1F9D0C55-88DA-48E8-B634-AFFC11B97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146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235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8E6E0D64-EE95-426B-BDD4-F810D805CB1A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B6E6CC32-7CB9-4E65-8384-BC3A82B0E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E6B4011B-27B4-451C-BA1F-117F22C51F6E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0ABCED7B-3EED-4A27-B4CC-4579BF25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323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23990" y="93664"/>
            <a:ext cx="8469313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1" y="1600200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9743" y="1600200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1" y="3743327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19743" y="3743327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C4476222-3A79-4F4F-B60E-355204E38036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D464A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>
              <a:defRPr/>
            </a:pPr>
            <a:fld id="{70262D6C-DC98-45E0-B5D0-A8901661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9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7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3BB98BD0-F4B3-4D8C-9FA6-BE386E79B5E8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9144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3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7767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919495"/>
                </a:solidFill>
                <a:latin typeface="Europe" pitchFamily="82" charset="0"/>
                <a:cs typeface="Arial" pitchFamily="34" charset="0"/>
              </a:defRPr>
            </a:lvl1pPr>
          </a:lstStyle>
          <a:p>
            <a:pPr>
              <a:defRPr/>
            </a:pPr>
            <a:fld id="{7883BA1A-DB72-4F02-A521-72C59D37F9CD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7767"/>
            <a:ext cx="2311400" cy="365125"/>
          </a:xfrm>
          <a:prstGeom prst="rect">
            <a:avLst/>
          </a:prstGeom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919495"/>
                </a:solidFill>
                <a:latin typeface="Europe" pitchFamily="82" charset="0"/>
                <a:cs typeface="Arial" pitchFamily="34" charset="0"/>
              </a:defRPr>
            </a:lvl1pPr>
          </a:lstStyle>
          <a:p>
            <a:pPr>
              <a:defRPr/>
            </a:pPr>
            <a:fld id="{D0D5535D-0561-4CD3-ABFC-46E07158B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5pPr>
      <a:lvl6pPr marL="45711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23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353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47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pitchFamily="34" charset="0"/>
        <a:buChar char="•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200" kern="1200">
          <a:solidFill>
            <a:srgbClr val="3D464A"/>
          </a:solidFill>
          <a:latin typeface="Europe" pitchFamily="2" charset="0"/>
          <a:ea typeface="Arial" charset="0"/>
          <a:cs typeface="Arial" pitchFamily="34" charset="0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396" y="765175"/>
            <a:ext cx="453509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137" y="6526434"/>
            <a:ext cx="262440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AA371A41-F4A4-48C5-B952-1DE79ACB96E3}" type="datetime1">
              <a:rPr lang="ru-RU"/>
              <a:pPr>
                <a:defRPr/>
              </a:pPr>
              <a:t>26.11.2024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" y="642938"/>
            <a:ext cx="9905301" cy="5572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/>
          <a:stretch/>
        </p:blipFill>
        <p:spPr>
          <a:xfrm>
            <a:off x="5717076" y="942182"/>
            <a:ext cx="4196914" cy="423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5" y="1306128"/>
            <a:ext cx="3043698" cy="32697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2241" y="642938"/>
            <a:ext cx="3581520" cy="4438061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4" y="955112"/>
            <a:ext cx="1057671" cy="7004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3903" y="1808718"/>
            <a:ext cx="35898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к общественным слушаниям по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объекту: </a:t>
            </a:r>
          </a:p>
          <a:p>
            <a:pPr algn="ctr"/>
            <a:endParaRPr lang="ru-RU" sz="1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«Обустройство 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Сузунского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месторождения. Кустовая площадка № 23. Коридоры коммуникаций и подъездная дорога. 2 этап – обустройство кустовой площадки на 5 скважин с коридорами коммуникаций»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1388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22350" y="231763"/>
            <a:ext cx="6458763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растительного и животного мира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702" y="3325034"/>
            <a:ext cx="8031394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 algn="ctr" eaLnBrk="0" hangingPunct="0"/>
            <a:r>
              <a:rPr lang="ru-RU" sz="1200" b="1" dirty="0"/>
              <a:t>В целях охраны животного </a:t>
            </a:r>
            <a:r>
              <a:rPr lang="ru-RU" sz="1200" b="1" dirty="0" smtClean="0"/>
              <a:t>мира </a:t>
            </a:r>
            <a:r>
              <a:rPr lang="ru-RU" sz="1200" b="1" dirty="0"/>
              <a:t>необходимо выполнение следующих мероприятий: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1915" y="6107393"/>
            <a:ext cx="3384120" cy="301756"/>
          </a:xfrm>
        </p:spPr>
        <p:txBody>
          <a:bodyPr lIns="107287" tIns="53643" rIns="107287" bIns="53643"/>
          <a:lstStyle/>
          <a:p>
            <a:r>
              <a:rPr lang="ru-RU" sz="1600" dirty="0" smtClean="0"/>
              <a:t>  </a:t>
            </a:r>
            <a:fld id="{B3602CC6-AD4A-451E-8596-5161976283A5}" type="slidenum">
              <a:rPr lang="ru-RU" sz="1600" smtClean="0"/>
              <a:pPr/>
              <a:t>10</a:t>
            </a:fld>
            <a:endParaRPr lang="ru-RU" sz="1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65128" y="3817190"/>
            <a:ext cx="2586385" cy="6328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запрет ввоза в район работ огнестрельных и других орудий промысла животных, а также </a:t>
            </a:r>
            <a:r>
              <a:rPr lang="ru-RU" sz="1100" dirty="0" smtClean="0"/>
              <a:t>собак</a:t>
            </a:r>
            <a:endParaRPr lang="ru-RU" sz="11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28987" y="3817190"/>
            <a:ext cx="2616310" cy="73886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ограничение </a:t>
            </a:r>
            <a:r>
              <a:rPr lang="ru-RU" sz="1100" dirty="0" smtClean="0"/>
              <a:t>ско</a:t>
            </a:r>
            <a:r>
              <a:rPr lang="ru-RU" sz="1100" dirty="0"/>
              <a:t>рости </a:t>
            </a:r>
            <a:r>
              <a:rPr lang="ru-RU" sz="1100" dirty="0" smtClean="0"/>
              <a:t> движения </a:t>
            </a:r>
            <a:r>
              <a:rPr lang="ru-RU" sz="1100" dirty="0"/>
              <a:t>транспортных </a:t>
            </a:r>
            <a:r>
              <a:rPr lang="ru-RU" sz="1100" dirty="0">
                <a:solidFill>
                  <a:schemeClr val="tx1"/>
                </a:solidFill>
              </a:rPr>
              <a:t>средств </a:t>
            </a:r>
            <a:r>
              <a:rPr lang="ru-RU" sz="1100" dirty="0"/>
              <a:t>в пределах полосы отвода до </a:t>
            </a:r>
            <a:r>
              <a:rPr lang="ru-RU" sz="1100" dirty="0" smtClean="0"/>
              <a:t>минимума</a:t>
            </a:r>
            <a:endParaRPr lang="ru-RU" sz="11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61917" y="4558794"/>
            <a:ext cx="2616310" cy="67040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100" dirty="0"/>
              <a:t>проведение опережающего осмотра зоны строительства для предотвращения гибели животных;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019573" y="3817189"/>
            <a:ext cx="2618028" cy="607711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запрет несанкционированного механизированного перемещения по </a:t>
            </a:r>
            <a:r>
              <a:rPr lang="ru-RU" sz="1100" dirty="0" smtClean="0"/>
              <a:t>территории</a:t>
            </a:r>
            <a:endParaRPr lang="ru-RU" sz="11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238349" y="4658774"/>
            <a:ext cx="2621102" cy="85845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производство СМР исключительно в пределах полосы отвода земель, со своевременной уборкой строительного </a:t>
            </a:r>
            <a:r>
              <a:rPr lang="ru-RU" sz="1100" dirty="0" smtClean="0"/>
              <a:t>мусора</a:t>
            </a:r>
            <a:endParaRPr lang="ru-RU" sz="11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019573" y="4526136"/>
            <a:ext cx="2618028" cy="78549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оснащение строительных площадок инвентарными контейнерами для сбора бытовых и строительных </a:t>
            </a:r>
            <a:r>
              <a:rPr lang="ru-RU" sz="1100" dirty="0" smtClean="0"/>
              <a:t>отходов</a:t>
            </a:r>
            <a:endParaRPr lang="ru-RU" sz="11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025999" y="5388266"/>
            <a:ext cx="2618028" cy="62645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содержание территории в чистоте во избежание приманивания </a:t>
            </a:r>
            <a:r>
              <a:rPr lang="ru-RU" sz="1100" dirty="0" smtClean="0"/>
              <a:t>животных</a:t>
            </a:r>
            <a:endParaRPr lang="ru-RU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356356" y="570098"/>
            <a:ext cx="8242760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 algn="ctr" eaLnBrk="0" hangingPunct="0"/>
            <a:r>
              <a:rPr lang="ru-RU" sz="1200" dirty="0"/>
              <a:t>По результатам полевых маршрутных наблюдений, растения, включенные в Красные книги </a:t>
            </a:r>
            <a:r>
              <a:rPr lang="ru-RU" sz="1200" smtClean="0"/>
              <a:t>Красноярского края </a:t>
            </a:r>
            <a:r>
              <a:rPr lang="ru-RU" sz="1200" dirty="0"/>
              <a:t>и Российской Федерации на участке работ, </a:t>
            </a:r>
            <a:r>
              <a:rPr lang="ru-RU" sz="1200" dirty="0" smtClean="0"/>
              <a:t>отсутствуют</a:t>
            </a:r>
            <a:r>
              <a:rPr lang="ru-RU" sz="1200" b="1" dirty="0" smtClean="0"/>
              <a:t>.</a:t>
            </a:r>
          </a:p>
          <a:p>
            <a:pPr indent="212338" eaLnBrk="0" hangingPunct="0"/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559232" y="1199458"/>
            <a:ext cx="7938333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100" b="1" dirty="0"/>
              <a:t> С целью предотвращения и уменьшения негативного воздействия на почвенно-растительный покров в период строительства предусмотрены следующие мероприятия: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73446" y="1727585"/>
            <a:ext cx="1959274" cy="67576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</a:rPr>
              <a:t>максимально возможное сокращение площади отвода земель на период </a:t>
            </a:r>
            <a:r>
              <a:rPr lang="ru-RU" sz="1050" dirty="0" smtClean="0">
                <a:solidFill>
                  <a:schemeClr val="tx1"/>
                </a:solidFill>
              </a:rPr>
              <a:t>строительства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7943" y="2555409"/>
            <a:ext cx="1984778" cy="65481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</a:rPr>
              <a:t>сохранение границ, отведенных для выполнения строительно-монтажных </a:t>
            </a:r>
            <a:r>
              <a:rPr lang="ru-RU" sz="1050" dirty="0" smtClean="0">
                <a:solidFill>
                  <a:schemeClr val="tx1"/>
                </a:solidFill>
              </a:rPr>
              <a:t>работ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7976" y="2561651"/>
            <a:ext cx="2068749" cy="64856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предотвращение </a:t>
            </a:r>
            <a:r>
              <a:rPr lang="ru-RU" sz="1050" dirty="0">
                <a:solidFill>
                  <a:schemeClr val="tx1"/>
                </a:solidFill>
              </a:rPr>
              <a:t>пролива ГСМ, загрязнения почвы и </a:t>
            </a:r>
            <a:r>
              <a:rPr lang="ru-RU" sz="1050" dirty="0" smtClean="0">
                <a:solidFill>
                  <a:schemeClr val="tx1"/>
                </a:solidFill>
              </a:rPr>
              <a:t>воды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76736" y="1727200"/>
            <a:ext cx="2042855" cy="6897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запрет </a:t>
            </a:r>
            <a:r>
              <a:rPr lang="ru-RU" sz="1000" dirty="0">
                <a:solidFill>
                  <a:schemeClr val="tx1"/>
                </a:solidFill>
              </a:rPr>
              <a:t>на передвижение автотранспортных средств вне дорог и площади отвода земель под </a:t>
            </a:r>
            <a:r>
              <a:rPr lang="ru-RU" sz="1000" dirty="0" smtClean="0">
                <a:solidFill>
                  <a:schemeClr val="tx1"/>
                </a:solidFill>
              </a:rPr>
              <a:t>строительство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68" y="3991559"/>
            <a:ext cx="1001407" cy="1001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8182" y="3117914"/>
            <a:ext cx="834319" cy="83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39" y="5088003"/>
            <a:ext cx="1170720" cy="95578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73446" y="4556059"/>
            <a:ext cx="2616310" cy="67040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проведение опережающего осмотра зоны строительства для предотвращения гибели </a:t>
            </a:r>
            <a:r>
              <a:rPr lang="ru-RU" sz="1100" dirty="0" smtClean="0"/>
              <a:t>животных</a:t>
            </a:r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5203" y="5370134"/>
            <a:ext cx="2616310" cy="79517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/>
              <a:t>в случае обнаружения животных на территории стройплощадки перемещение их в другие пригодные </a:t>
            </a:r>
            <a:r>
              <a:rPr lang="ru-RU" sz="1100" dirty="0" smtClean="0"/>
              <a:t>местообитания</a:t>
            </a:r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49437" y="5616476"/>
            <a:ext cx="2610014" cy="56472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100" dirty="0">
                <a:solidFill>
                  <a:schemeClr val="tx1"/>
                </a:solidFill>
              </a:rPr>
              <a:t>соблюдение правил пожарной безопасности в период проведения работ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5740" y="6241936"/>
            <a:ext cx="8712968" cy="4371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</a:rPr>
              <a:t>     </a:t>
            </a:r>
            <a:r>
              <a:rPr lang="ru-RU" sz="1000" dirty="0"/>
              <a:t>Рациональная организация производства работ и эксплуатация строительной техники, а также наличие у всех технических средств гигиенических сертификатов уменьшают отрицательное воздействие на окружающую природную среду.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91980" y="2554448"/>
            <a:ext cx="2068749" cy="68317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рациональное использование земель при складировании строительных </a:t>
            </a:r>
            <a:r>
              <a:rPr lang="ru-RU" sz="1050" dirty="0" smtClean="0">
                <a:solidFill>
                  <a:schemeClr val="tx1"/>
                </a:solidFill>
              </a:rPr>
              <a:t>отходов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65571" y="1714179"/>
            <a:ext cx="2068749" cy="68317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</a:rPr>
              <a:t>своевременный вывоз всех видов отходов с территории проведения </a:t>
            </a:r>
            <a:r>
              <a:rPr lang="ru-RU" sz="1050" dirty="0" smtClean="0">
                <a:solidFill>
                  <a:schemeClr val="tx1"/>
                </a:solidFill>
              </a:rPr>
              <a:t>работ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80300" y="1724339"/>
            <a:ext cx="2068749" cy="68317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</a:rPr>
              <a:t>соблюдение правил пожарной безопасности в период проведения </a:t>
            </a:r>
            <a:r>
              <a:rPr lang="ru-RU" sz="1050" dirty="0" smtClean="0">
                <a:solidFill>
                  <a:schemeClr val="tx1"/>
                </a:solidFill>
              </a:rPr>
              <a:t>работ</a:t>
            </a:r>
            <a:endParaRPr lang="ru-RU" sz="105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980300" y="2563203"/>
            <a:ext cx="2068749" cy="68317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dirty="0">
                <a:solidFill>
                  <a:schemeClr val="tx1"/>
                </a:solidFill>
              </a:rPr>
              <a:t>проведение рекультивации на земельных участках, нарушаемых в ходе строительства </a:t>
            </a:r>
            <a:r>
              <a:rPr lang="ru-RU" sz="1050" dirty="0" smtClean="0">
                <a:solidFill>
                  <a:schemeClr val="tx1"/>
                </a:solidFill>
              </a:rPr>
              <a:t>объекта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355210" y="2684264"/>
            <a:ext cx="9009108" cy="113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050" dirty="0"/>
              <a:t>Производственный экологический мониторинг (ПЭМ) организуется и проводится согласно программе исследовательских работ по проведению мониторинга окружающей среды </a:t>
            </a:r>
            <a:r>
              <a:rPr lang="ru-RU" sz="1050" dirty="0" err="1"/>
              <a:t>Сузунского</a:t>
            </a:r>
            <a:r>
              <a:rPr lang="ru-RU" sz="1050" dirty="0"/>
              <a:t> месторождения в </a:t>
            </a:r>
            <a:r>
              <a:rPr lang="ru-RU" sz="1050" dirty="0" smtClean="0"/>
              <a:t>2024-2026 </a:t>
            </a:r>
            <a:r>
              <a:rPr lang="ru-RU" sz="1050" dirty="0"/>
              <a:t>гг. </a:t>
            </a:r>
          </a:p>
          <a:p>
            <a:pPr>
              <a:lnSpc>
                <a:spcPct val="114000"/>
              </a:lnSpc>
            </a:pPr>
            <a:endParaRPr lang="ru-RU" sz="700" dirty="0"/>
          </a:p>
          <a:p>
            <a:pPr algn="just">
              <a:lnSpc>
                <a:spcPct val="114000"/>
              </a:lnSpc>
            </a:pPr>
            <a:r>
              <a:rPr lang="ru-RU" sz="1050" dirty="0"/>
              <a:t>    Наблюдения проводятся по утвержденным (согласованным) методикам и программам, начиная со стадии проведения строительно-монтажных работ и далее в течение периода эксплуатации проектируемых объектов. При этом до начала работ будут выбраны фоновые участки и посты наблюдения.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553" y="371290"/>
            <a:ext cx="7342018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мониторинг за компонентами окружающей среды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38159" y="0"/>
            <a:ext cx="8793756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defTabSz="977900"/>
            <a:endParaRPr lang="ru-RU" sz="1000" smtClean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000">
              <a:solidFill>
                <a:srgbClr val="FF0000"/>
              </a:solidFill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 lIns="107287" tIns="53643" rIns="107287" bIns="53643"/>
          <a:lstStyle/>
          <a:p>
            <a:fld id="{B3602CC6-AD4A-451E-8596-5161976283A5}" type="slidenum">
              <a:rPr lang="ru-RU" sz="1600">
                <a:solidFill>
                  <a:srgbClr val="000000"/>
                </a:solidFill>
              </a:rPr>
              <a:pPr/>
              <a:t>11</a:t>
            </a:fld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4553" y="6029887"/>
            <a:ext cx="8830449" cy="53440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i="1" dirty="0" smtClean="0">
                <a:solidFill>
                  <a:srgbClr val="000000"/>
                </a:solidFill>
              </a:rPr>
              <a:t>Комплекс проектных решений обеспечивает рациональное и экологически безопасное производство работ, в том числе охрану водных ресурсов (подземные и поверхностные воды), почвенного покрова, недр, экологически безопасное обращение с отходами и производственный контроль за состоянием окружающей среды.</a:t>
            </a:r>
            <a:endParaRPr lang="ru-RU" sz="105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388" y="772374"/>
            <a:ext cx="807300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300"/>
              </a:spcAft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Для обеспечения экологической безопасности в зоне возможного влияния объекта на этапах строительства и эксплуатации должен осуществляться производственный экологический контроль (мониторинг) изменения состояния компонентов окружающей среды. </a:t>
            </a:r>
            <a:endParaRPr lang="ru-RU" sz="1050" dirty="0" smtClean="0">
              <a:solidFill>
                <a:srgbClr val="000000"/>
              </a:solidFill>
              <a:latin typeface="Arial"/>
              <a:ea typeface="Arial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5386" y="1258854"/>
            <a:ext cx="5225686" cy="148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ru-RU" sz="1050" b="1" dirty="0"/>
              <a:t>Основные направления ведения  производственного </a:t>
            </a:r>
            <a:r>
              <a:rPr lang="ru-RU" sz="1050" b="1" dirty="0" smtClean="0"/>
              <a:t>экологического </a:t>
            </a:r>
            <a:r>
              <a:rPr lang="ru-RU" sz="1050" b="1" dirty="0"/>
              <a:t>контроля </a:t>
            </a:r>
            <a:r>
              <a:rPr lang="ru-RU" sz="1050" b="1" u="sng" dirty="0"/>
              <a:t>при проведении строительных </a:t>
            </a:r>
            <a:r>
              <a:rPr lang="ru-RU" sz="1050" b="1" u="sng" dirty="0" smtClean="0"/>
              <a:t>работ</a:t>
            </a:r>
            <a:r>
              <a:rPr lang="ru-RU" sz="1050" b="1" dirty="0" smtClean="0"/>
              <a:t>:</a:t>
            </a:r>
            <a:endParaRPr lang="ru-RU" sz="1050" b="1" dirty="0"/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0000"/>
                </a:solidFill>
              </a:rPr>
              <a:t>контроль за охраной почвенных ресурсов;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0000"/>
                </a:solidFill>
              </a:rPr>
              <a:t>контроль за обращением с отходами;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0000"/>
                </a:solidFill>
              </a:rPr>
              <a:t>контроль за охраной водных объектов;</a:t>
            </a:r>
          </a:p>
          <a:p>
            <a:pPr marL="342900" lvl="0" indent="-1714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0000"/>
                </a:solidFill>
              </a:rPr>
              <a:t>контроль за охраной атмосферного воздуха.</a:t>
            </a:r>
          </a:p>
          <a:p>
            <a:pPr algn="just">
              <a:lnSpc>
                <a:spcPct val="120000"/>
              </a:lnSpc>
              <a:spcAft>
                <a:spcPts val="300"/>
              </a:spcAft>
            </a:pPr>
            <a:endParaRPr lang="ru-RU" sz="1050" u="sng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58950" y="1471205"/>
            <a:ext cx="3888432" cy="101860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dk1"/>
                </a:solidFill>
              </a:rPr>
              <a:t>Производственный экологический мониторинг в период строительства заключается прежде всего в контроле соблюдения предусмотренных проектом природоохранных мероприятий</a:t>
            </a:r>
            <a:r>
              <a:rPr lang="ru-RU" sz="1050" dirty="0" smtClean="0">
                <a:solidFill>
                  <a:schemeClr val="dk1"/>
                </a:solidFill>
              </a:rPr>
              <a:t>.</a:t>
            </a:r>
          </a:p>
          <a:p>
            <a:pPr algn="just"/>
            <a:r>
              <a:rPr lang="ru-RU" sz="1050" b="1" dirty="0">
                <a:ea typeface="Arial"/>
                <a:cs typeface="Times New Roman"/>
              </a:rPr>
              <a:t>В период строительства экологический мониторинг обеспечивает подрядчик по строительству</a:t>
            </a:r>
            <a:r>
              <a:rPr lang="ru-RU" sz="1050" b="1" dirty="0" smtClean="0">
                <a:ea typeface="Arial"/>
                <a:cs typeface="Times New Roman"/>
              </a:rPr>
              <a:t>.</a:t>
            </a:r>
            <a:endParaRPr lang="ru-RU" sz="1050" dirty="0">
              <a:solidFill>
                <a:schemeClr val="dk1"/>
              </a:solidFill>
            </a:endParaRPr>
          </a:p>
        </p:txBody>
      </p:sp>
      <p:pic>
        <p:nvPicPr>
          <p:cNvPr id="16" name="Picture 4" descr="D:\Users\damatyushin\Desktop\РАБОТА\!ОтМосФЕра\148d96.51nure.iqwv.xc.l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66" r="103" b="7343"/>
          <a:stretch/>
        </p:blipFill>
        <p:spPr bwMode="auto">
          <a:xfrm>
            <a:off x="5003615" y="3863591"/>
            <a:ext cx="4321777" cy="1835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55210" y="3815435"/>
            <a:ext cx="4685180" cy="221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spcAft>
                <a:spcPts val="300"/>
              </a:spcAft>
            </a:pPr>
            <a:r>
              <a:rPr lang="ru-RU" sz="1050" i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Комплексный экологический мониторинг </a:t>
            </a:r>
            <a:r>
              <a:rPr lang="ru-RU" sz="1050" i="1" dirty="0" smtClean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 проектируемого </a:t>
            </a:r>
            <a:r>
              <a:rPr lang="ru-RU" sz="1050" i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объекта </a:t>
            </a:r>
            <a:r>
              <a:rPr lang="ru-RU" sz="1050" i="1" dirty="0" smtClean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включает </a:t>
            </a:r>
            <a:r>
              <a:rPr lang="ru-RU" sz="1050" i="1" dirty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в себя наблюдения </a:t>
            </a:r>
            <a:r>
              <a:rPr lang="ru-RU" sz="1050" i="1" dirty="0" smtClean="0">
                <a:solidFill>
                  <a:srgbClr val="000000"/>
                </a:solidFill>
                <a:latin typeface="Arial"/>
                <a:ea typeface="Arial"/>
                <a:cs typeface="Times New Roman"/>
              </a:rPr>
              <a:t>за состоянием: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 smtClean="0"/>
              <a:t>атмосферного </a:t>
            </a:r>
            <a:r>
              <a:rPr lang="ru-RU" sz="1100" dirty="0"/>
              <a:t>воздуха;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снежного покрова;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поверхностных </a:t>
            </a:r>
            <a:r>
              <a:rPr lang="ru-RU" sz="1100" dirty="0" smtClean="0"/>
              <a:t>вод;</a:t>
            </a:r>
            <a:endParaRPr lang="ru-RU" sz="1100" dirty="0"/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донных отложений;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почвенного покрова;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растительного покрова;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животного мира;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100" dirty="0"/>
              <a:t>радиационной обстановки.</a:t>
            </a:r>
          </a:p>
        </p:txBody>
      </p:sp>
    </p:spTree>
    <p:extLst>
      <p:ext uri="{BB962C8B-B14F-4D97-AF65-F5344CB8AC3E}">
        <p14:creationId xmlns:p14="http://schemas.microsoft.com/office/powerpoint/2010/main" val="29610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52582" y="935652"/>
            <a:ext cx="9261576" cy="47712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582" y="4445708"/>
            <a:ext cx="9289583" cy="33467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489" y="554165"/>
            <a:ext cx="8640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Резюме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407633"/>
            <a:ext cx="1512168" cy="17484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62132" y="6305563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2132" y="624423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12</a:t>
            </a:fld>
            <a:endParaRPr lang="ru-RU" sz="1600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344488" y="908720"/>
            <a:ext cx="9269669" cy="401618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1072866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609298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2145731" indent="0" algn="ctr" defTabSz="9779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682164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3218597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755029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4291462" indent="0" algn="ctr" defTabSz="9779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indent="361950" algn="just"/>
            <a:r>
              <a:rPr lang="ru-RU" sz="1200" dirty="0">
                <a:solidFill>
                  <a:schemeClr val="tx1"/>
                </a:solidFill>
              </a:rPr>
              <a:t>Проведенный анализ природных особенностей территории района работ и оценка воздействия проектируемых объектов на компоненты окружающей природной среды и социально-экономическую сферу позволяет сделать следующие выводы:</a:t>
            </a:r>
            <a:endParaRPr lang="ru-RU" sz="1200" kern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148" y="3623371"/>
            <a:ext cx="5596347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Экологическая безопасность реализации проекта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5761" y="3963043"/>
            <a:ext cx="9575919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200" dirty="0"/>
              <a:t>На основании сделанных выводов </a:t>
            </a:r>
            <a:r>
              <a:rPr lang="ru-RU" sz="1200" dirty="0" smtClean="0"/>
              <a:t>оценки </a:t>
            </a:r>
            <a:r>
              <a:rPr lang="ru-RU" sz="1200" dirty="0"/>
              <a:t>воздействия на окружающую среду объем воздействия на окружающую среду данной проектной документацией оценивается как минимально возможный и допустимый при создании объектов данного </a:t>
            </a:r>
            <a:r>
              <a:rPr lang="ru-RU" sz="1200" dirty="0" smtClean="0"/>
              <a:t>типа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3487" y="4463272"/>
            <a:ext cx="10338817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212338"/>
            <a:r>
              <a:rPr lang="ru-RU" sz="1050" b="1" dirty="0" smtClean="0"/>
              <a:t>Принятые </a:t>
            </a:r>
            <a:r>
              <a:rPr lang="ru-RU" sz="1050" b="1" dirty="0"/>
              <a:t>технические решения и природоохранные мероприятия отвечают современным требованиям защиты окружающей среды</a:t>
            </a:r>
            <a:r>
              <a:rPr lang="ru-RU" sz="1100" b="1" dirty="0" smtClean="0"/>
              <a:t>: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852" y="4956612"/>
            <a:ext cx="2006762" cy="432048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обеспечение экологической и промышленной </a:t>
            </a:r>
            <a:r>
              <a:rPr lang="ru-RU" sz="1000" dirty="0" smtClean="0">
                <a:solidFill>
                  <a:schemeClr val="tx1"/>
                </a:solidFill>
              </a:rPr>
              <a:t>безопасности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7644" y="4956612"/>
            <a:ext cx="2510141" cy="432048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максимальное снижение негативного воздействия на окружающую среду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2812" y="4955471"/>
            <a:ext cx="2103130" cy="433189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рациональное использование природных ресурсов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88425" y="4961034"/>
            <a:ext cx="2543823" cy="994235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исключение возможного негативного воздействие на интересы, образ жизни местного населения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8891" y="5480873"/>
            <a:ext cx="2520279" cy="516632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tx1"/>
                </a:solidFill>
              </a:rPr>
              <a:t>обеспечение охраны труда и здоровья обслуживающего </a:t>
            </a:r>
            <a:r>
              <a:rPr lang="ru-RU" sz="1000" dirty="0" smtClean="0">
                <a:solidFill>
                  <a:schemeClr val="tx1"/>
                </a:solidFill>
              </a:rPr>
              <a:t>персонала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1653" y="5477723"/>
            <a:ext cx="4154289" cy="516632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открытость для государственного, общественного и независимого </a:t>
            </a:r>
            <a:r>
              <a:rPr lang="ru-RU" sz="1000" dirty="0" smtClean="0">
                <a:solidFill>
                  <a:schemeClr val="tx1"/>
                </a:solidFill>
              </a:rPr>
              <a:t>надзора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1653" y="6083418"/>
            <a:ext cx="4154290" cy="408265"/>
          </a:xfrm>
          <a:prstGeom prst="rect">
            <a:avLst/>
          </a:prstGeom>
          <a:solidFill>
            <a:srgbClr val="FED20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строгое соблюдение предусмотренных проектом природоохранных мероприятий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5" y="1412776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36699" y="1406540"/>
            <a:ext cx="9028432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100" dirty="0"/>
              <a:t>особо </a:t>
            </a:r>
            <a:r>
              <a:rPr lang="ru-RU" sz="1100" dirty="0" smtClean="0"/>
              <a:t>охраняемые природные территории </a:t>
            </a:r>
            <a:r>
              <a:rPr lang="ru-RU" sz="1100" dirty="0"/>
              <a:t>федерального, регионального, местного значения, их охранные зоны, а также </a:t>
            </a:r>
            <a:r>
              <a:rPr lang="ru-RU" sz="1100" dirty="0" smtClean="0"/>
              <a:t>территории, </a:t>
            </a:r>
            <a:r>
              <a:rPr lang="ru-RU" sz="1100" dirty="0"/>
              <a:t>зарезервированные под создание новых </a:t>
            </a:r>
            <a:r>
              <a:rPr lang="ru-RU" sz="1100" dirty="0" smtClean="0"/>
              <a:t>ООПТ, на участке проектирования отсутствуют;</a:t>
            </a:r>
            <a:endParaRPr lang="ru-RU" sz="1100" dirty="0"/>
          </a:p>
        </p:txBody>
      </p:sp>
      <p:pic>
        <p:nvPicPr>
          <p:cNvPr id="26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" y="1903188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58680" y="1829522"/>
            <a:ext cx="9028432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100" dirty="0" smtClean="0"/>
              <a:t>при </a:t>
            </a:r>
            <a:r>
              <a:rPr lang="ru-RU" sz="1100" dirty="0"/>
              <a:t>соблюдении технологического регламента степень отрицательного воздействия проектируемого </a:t>
            </a:r>
            <a:r>
              <a:rPr lang="ru-RU" sz="1100" dirty="0" smtClean="0"/>
              <a:t>объекта </a:t>
            </a:r>
            <a:r>
              <a:rPr lang="ru-RU" sz="1100" dirty="0"/>
              <a:t>будет минимальна и не приведет к ухудшению экологической ситуации на обустраиваемой </a:t>
            </a:r>
            <a:r>
              <a:rPr lang="ru-RU" sz="1100" dirty="0" smtClean="0"/>
              <a:t>территории;</a:t>
            </a:r>
            <a:endParaRPr lang="ru-RU" sz="1100" dirty="0"/>
          </a:p>
        </p:txBody>
      </p:sp>
      <p:pic>
        <p:nvPicPr>
          <p:cNvPr id="31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4" y="2411074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2031" y="2276410"/>
            <a:ext cx="9028432" cy="6161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100" dirty="0" smtClean="0"/>
              <a:t>предлагается </a:t>
            </a:r>
            <a:r>
              <a:rPr lang="ru-RU" sz="1100" dirty="0"/>
              <a:t>комплекс организационно-технических мероприятий по сбору, </a:t>
            </a:r>
            <a:r>
              <a:rPr lang="ru-RU" sz="1100" dirty="0" smtClean="0"/>
              <a:t>транспортированию </a:t>
            </a:r>
            <a:r>
              <a:rPr lang="ru-RU" sz="1100" dirty="0"/>
              <a:t>и размещению, образующихся отходов в соответствии с классом опасности, их своевременному вывозу, передаче предприятиям, </a:t>
            </a:r>
            <a:r>
              <a:rPr lang="ru-RU" sz="1100" dirty="0" smtClean="0"/>
              <a:t>имеющим </a:t>
            </a:r>
            <a:r>
              <a:rPr lang="ru-RU" sz="1100" dirty="0"/>
              <a:t>лицензии на осуществление деятельности по </a:t>
            </a:r>
            <a:r>
              <a:rPr lang="ru-RU" sz="1100" dirty="0" smtClean="0"/>
              <a:t>обращению с отходами;</a:t>
            </a:r>
            <a:endParaRPr lang="ru-RU" sz="1100" dirty="0"/>
          </a:p>
        </p:txBody>
      </p:sp>
      <p:pic>
        <p:nvPicPr>
          <p:cNvPr id="33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5" y="2994358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04296" y="2894762"/>
            <a:ext cx="9028432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100" dirty="0" smtClean="0"/>
              <a:t>прямое </a:t>
            </a:r>
            <a:r>
              <a:rPr lang="ru-RU" sz="1100" dirty="0"/>
              <a:t>загрязнение водных объектов в виде регламентированного сброса потенциальных загрязнителей со сточными водами непосредственно в поверхностные водные объекты или на рельеф отсутствует на всех стадиях реализации проектной </a:t>
            </a:r>
            <a:r>
              <a:rPr lang="ru-RU" sz="1100" dirty="0" smtClean="0"/>
              <a:t>документации;</a:t>
            </a:r>
            <a:endParaRPr lang="ru-RU" sz="1100" dirty="0"/>
          </a:p>
        </p:txBody>
      </p:sp>
      <p:pic>
        <p:nvPicPr>
          <p:cNvPr id="35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5" y="3370180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4296" y="3335080"/>
            <a:ext cx="9028432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100" dirty="0" smtClean="0"/>
              <a:t>принятые </a:t>
            </a:r>
            <a:r>
              <a:rPr lang="ru-RU" sz="1100" dirty="0"/>
              <a:t>технические решения и природоохранные мероприятия отвечают современным требованиям защиты окружающей </a:t>
            </a:r>
            <a:r>
              <a:rPr lang="ru-RU" sz="1100" dirty="0" smtClean="0"/>
              <a:t>среды.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346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2221377" y="454849"/>
            <a:ext cx="7672084" cy="5863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3473671"/>
            <a:ext cx="9905998" cy="1702950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sp>
        <p:nvSpPr>
          <p:cNvPr id="6" name="TextBox 5"/>
          <p:cNvSpPr txBox="1"/>
          <p:nvPr/>
        </p:nvSpPr>
        <p:spPr>
          <a:xfrm>
            <a:off x="3098166" y="4591577"/>
            <a:ext cx="3709670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31" b="1" dirty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09" y="3609323"/>
            <a:ext cx="1284324" cy="8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3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2221377" y="454849"/>
            <a:ext cx="7672084" cy="5863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3671164"/>
            <a:ext cx="9905998" cy="2553303"/>
          </a:xfrm>
          <a:prstGeom prst="rect">
            <a:avLst/>
          </a:prstGeom>
          <a:solidFill>
            <a:srgbClr val="FED10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09" y="3869355"/>
            <a:ext cx="1284324" cy="850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7802" y="4859713"/>
            <a:ext cx="4110421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31" b="1" dirty="0" smtClean="0">
                <a:solidFill>
                  <a:srgbClr val="221E2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ООО «НК «Роснефть» - НТЦ»</a:t>
            </a:r>
            <a:endParaRPr lang="ru-RU" sz="2031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156" y="5151917"/>
            <a:ext cx="4145687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38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По всем возникающим вопросам просьба </a:t>
            </a:r>
            <a:r>
              <a:rPr lang="ru-RU" sz="1138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общаться:</a:t>
            </a:r>
          </a:p>
          <a:p>
            <a:pPr algn="ctr"/>
            <a:r>
              <a:rPr lang="ru-RU" sz="1138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главный инженер </a:t>
            </a:r>
            <a:r>
              <a:rPr lang="ru-RU" sz="1138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проекта, </a:t>
            </a:r>
            <a:r>
              <a:rPr lang="ru-RU" sz="1138" b="1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Филиппов</a:t>
            </a:r>
            <a:r>
              <a:rPr lang="ru-RU" sz="1138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138" b="1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Павел</a:t>
            </a:r>
            <a:r>
              <a:rPr lang="ru-RU" sz="1138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1138" b="1" dirty="0" smtClean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Владимирович</a:t>
            </a:r>
            <a:r>
              <a:rPr lang="ru-RU" sz="1138" b="1" dirty="0" smtClean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.</a:t>
            </a:r>
            <a:endParaRPr lang="ru-RU" sz="1138" b="1" dirty="0">
              <a:solidFill>
                <a:srgbClr val="221E20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ru-RU" sz="1138" dirty="0">
              <a:solidFill>
                <a:srgbClr val="221E20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437" y="4299020"/>
            <a:ext cx="18473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138" b="1" dirty="0">
              <a:solidFill>
                <a:srgbClr val="221E20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19167" y="5696610"/>
            <a:ext cx="6617516" cy="285680"/>
            <a:chOff x="1170475" y="6158772"/>
            <a:chExt cx="8144636" cy="351605"/>
          </a:xfrm>
        </p:grpSpPr>
        <p:sp>
          <p:nvSpPr>
            <p:cNvPr id="11" name="TextBox 10"/>
            <p:cNvSpPr txBox="1"/>
            <p:nvPr/>
          </p:nvSpPr>
          <p:spPr>
            <a:xfrm>
              <a:off x="1170475" y="6181214"/>
              <a:ext cx="8144636" cy="32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38" dirty="0" smtClean="0">
                  <a:solidFill>
                    <a:srgbClr val="221E20"/>
                  </a:solidFill>
                  <a:latin typeface="Segoe UI Semilight" panose="020B0402040204020203" pitchFamily="34" charset="0"/>
                  <a:ea typeface="Segoe UI Black" panose="020B0A02040204020203" pitchFamily="34" charset="0"/>
                  <a:cs typeface="Segoe UI Semilight" panose="020B0402040204020203" pitchFamily="34" charset="0"/>
                </a:rPr>
                <a:t>по адресу электронной почты: </a:t>
              </a:r>
              <a:r>
                <a:rPr lang="en-US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pv_filippov@ntc.rosneft.ru</a:t>
              </a:r>
              <a:r>
                <a:rPr lang="ru-RU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138" dirty="0">
                  <a:latin typeface="Segoe UI" panose="020B0502040204020203" pitchFamily="34" charset="0"/>
                  <a:cs typeface="Segoe UI" panose="020B0502040204020203" pitchFamily="34" charset="0"/>
                </a:rPr>
                <a:t>или телефону:  </a:t>
              </a:r>
              <a:r>
                <a:rPr lang="ru-RU" sz="1138" b="1" dirty="0">
                  <a:latin typeface="Segoe UI" panose="020B0502040204020203" pitchFamily="34" charset="0"/>
                  <a:cs typeface="Segoe UI" panose="020B0502040204020203" pitchFamily="34" charset="0"/>
                </a:rPr>
                <a:t>+7 (913) </a:t>
              </a:r>
              <a:r>
                <a:rPr lang="ru-RU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857-85-27</a:t>
              </a:r>
              <a:r>
                <a:rPr lang="en-US" sz="1138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138" b="1" dirty="0">
                <a:solidFill>
                  <a:srgbClr val="221E2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9552" y="6158772"/>
              <a:ext cx="227361" cy="32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1138" b="1" dirty="0">
                <a:solidFill>
                  <a:srgbClr val="221E20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84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07427" y="5089798"/>
            <a:ext cx="8766095" cy="172349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07" y="285433"/>
            <a:ext cx="7780004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Краткая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объекта проектирования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1960" y="617479"/>
            <a:ext cx="5791160" cy="44249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87313" algn="just">
              <a:lnSpc>
                <a:spcPct val="150000"/>
              </a:lnSpc>
            </a:pPr>
            <a:r>
              <a:rPr lang="ru-RU" sz="1100" dirty="0"/>
              <a:t>Для реализации производственной программы АО «Сузун» по добыче нефти данным проектом, согласно задания на проектирование объекта «Обустройство </a:t>
            </a:r>
            <a:r>
              <a:rPr lang="ru-RU" sz="1100" dirty="0" err="1"/>
              <a:t>Сузунского</a:t>
            </a:r>
            <a:r>
              <a:rPr lang="ru-RU" sz="1100" dirty="0"/>
              <a:t> месторождения. Кустовая площадка №</a:t>
            </a:r>
            <a:r>
              <a:rPr lang="ru-RU" sz="1100" dirty="0" smtClean="0"/>
              <a:t>23</a:t>
            </a:r>
            <a:r>
              <a:rPr lang="ru-RU" sz="1100" dirty="0" smtClean="0"/>
              <a:t>. Коридоры коммуникаций и подъездная дорога» Во </a:t>
            </a:r>
            <a:r>
              <a:rPr lang="ru-RU" sz="1100" dirty="0" smtClean="0"/>
              <a:t>втором этапе строительства предусмотрены </a:t>
            </a:r>
            <a:r>
              <a:rPr lang="ru-RU" sz="1100" dirty="0" smtClean="0"/>
              <a:t>СМР </a:t>
            </a:r>
            <a:r>
              <a:rPr lang="ru-RU" sz="1100" dirty="0"/>
              <a:t>по обустройству кустовой </a:t>
            </a:r>
            <a:r>
              <a:rPr lang="ru-RU" sz="1100" dirty="0" smtClean="0"/>
              <a:t>площадки №23 </a:t>
            </a:r>
            <a:r>
              <a:rPr lang="ru-RU" sz="1100" dirty="0"/>
              <a:t>на </a:t>
            </a:r>
            <a:r>
              <a:rPr lang="ru-RU" sz="1100" dirty="0" smtClean="0"/>
              <a:t>5 </a:t>
            </a:r>
            <a:r>
              <a:rPr lang="ru-RU" sz="1100" dirty="0"/>
              <a:t>скважин «двойного назначения» </a:t>
            </a:r>
            <a:r>
              <a:rPr lang="ru-RU" sz="1100" dirty="0" smtClean="0"/>
              <a:t>с </a:t>
            </a:r>
            <a:r>
              <a:rPr lang="ru-RU" sz="1100" dirty="0"/>
              <a:t>коридорами </a:t>
            </a:r>
            <a:r>
              <a:rPr lang="ru-RU" sz="1100" dirty="0" smtClean="0"/>
              <a:t>коммуникаций</a:t>
            </a:r>
            <a:r>
              <a:rPr lang="ru-RU" sz="1100" dirty="0"/>
              <a:t>. «Двойное назначение» предусматривает обвязку скважин в границах кустовой площадки первоначально как добывающие с возможностью дальнейшего перевода части скважин под </a:t>
            </a:r>
            <a:r>
              <a:rPr lang="ru-RU" sz="1100" dirty="0" smtClean="0"/>
              <a:t>нагнетание, для поддержания пластового давления.</a:t>
            </a:r>
            <a:endParaRPr lang="ru-RU" sz="1100" dirty="0"/>
          </a:p>
          <a:p>
            <a:pPr indent="87313" algn="just">
              <a:lnSpc>
                <a:spcPct val="150000"/>
              </a:lnSpc>
            </a:pPr>
            <a:r>
              <a:rPr lang="ru-RU" sz="1100" dirty="0"/>
              <a:t>На кустовой площадке №</a:t>
            </a:r>
            <a:r>
              <a:rPr lang="ru-RU" sz="1100" dirty="0" smtClean="0"/>
              <a:t>23 </a:t>
            </a:r>
            <a:r>
              <a:rPr lang="ru-RU" sz="1100" dirty="0"/>
              <a:t>предусмотрено следующее основное технологическое оборудование и набор сооружений: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100" dirty="0"/>
              <a:t>устья добывающих/нагнетательных </a:t>
            </a:r>
            <a:r>
              <a:rPr lang="ru-RU" sz="1100" dirty="0" smtClean="0"/>
              <a:t>скважин;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100" dirty="0" smtClean="0"/>
              <a:t>дренажная ёмкость </a:t>
            </a:r>
            <a:r>
              <a:rPr lang="ru-RU" sz="1100" dirty="0"/>
              <a:t>V = 8 </a:t>
            </a:r>
            <a:r>
              <a:rPr lang="ru-RU" sz="1100" dirty="0" smtClean="0"/>
              <a:t>м</a:t>
            </a:r>
            <a:r>
              <a:rPr lang="ru-RU" sz="1100" baseline="30000" dirty="0" smtClean="0"/>
              <a:t>3 </a:t>
            </a:r>
            <a:r>
              <a:rPr lang="ru-RU" sz="1100" dirty="0" smtClean="0"/>
              <a:t>подземная;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100" dirty="0" smtClean="0"/>
              <a:t>измерительная </a:t>
            </a:r>
            <a:r>
              <a:rPr lang="ru-RU" sz="1100" dirty="0"/>
              <a:t>установка (с подключением на одну скважину</a:t>
            </a:r>
            <a:r>
              <a:rPr lang="ru-RU" sz="1100" dirty="0" smtClean="0"/>
              <a:t>);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100" dirty="0" smtClean="0"/>
              <a:t>установка </a:t>
            </a:r>
            <a:r>
              <a:rPr lang="ru-RU" sz="1100" dirty="0"/>
              <a:t>дозированной подачи </a:t>
            </a:r>
            <a:r>
              <a:rPr lang="ru-RU" sz="1100" dirty="0" err="1"/>
              <a:t>химреагентов</a:t>
            </a:r>
            <a:r>
              <a:rPr lang="ru-RU" sz="1100" dirty="0"/>
              <a:t>;</a:t>
            </a:r>
          </a:p>
          <a:p>
            <a:pPr indent="87313" algn="just">
              <a:lnSpc>
                <a:spcPct val="150000"/>
              </a:lnSpc>
            </a:pPr>
            <a:r>
              <a:rPr lang="ru-RU" sz="1100" dirty="0"/>
              <a:t>Проектом предусмотрено </a:t>
            </a:r>
            <a:r>
              <a:rPr lang="ru-RU" sz="1100" dirty="0" smtClean="0"/>
              <a:t>полная герметичность </a:t>
            </a:r>
            <a:r>
              <a:rPr lang="ru-RU" sz="1100" dirty="0"/>
              <a:t>емкостей, технологического оборудования и трубопроводов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7" y="285433"/>
            <a:ext cx="354555" cy="354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748" y="5099659"/>
            <a:ext cx="8742936" cy="186266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/>
              <a:t>При обустройстве кустовой площадки обеспечивается выполнение следующих технологических операций: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добыча нефти от добывающих скважин с осуществлением технологического контроля за процессом;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первичный замер продукции скважин с целью контроля режима работы скважины;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закачка воды в </a:t>
            </a:r>
            <a:r>
              <a:rPr lang="ru-RU" sz="1200" dirty="0" err="1" smtClean="0"/>
              <a:t>водонагнетательную</a:t>
            </a:r>
            <a:r>
              <a:rPr lang="ru-RU" sz="1200" dirty="0" smtClean="0"/>
              <a:t> скважину </a:t>
            </a:r>
            <a:r>
              <a:rPr lang="ru-RU" sz="1200" dirty="0"/>
              <a:t>для поддержания пластового давления;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ввод ингибитора коррозии с целью обеспечения защиты технологических трубопроводов от процессов коррозии;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200" dirty="0"/>
              <a:t>дренирование технологических аппаратов и трубопроводов.</a:t>
            </a:r>
          </a:p>
          <a:p>
            <a:pPr lvl="0" algn="just"/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20" y="1241770"/>
            <a:ext cx="3779251" cy="32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57217" y="281934"/>
            <a:ext cx="5642835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Физико-географическое положения района работ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978573"/>
            <a:ext cx="4721373" cy="39863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В административном отношении участок изысканий расположен на территории </a:t>
            </a:r>
            <a:r>
              <a:rPr lang="ru-RU" sz="1200" dirty="0" err="1"/>
              <a:t>Сузунского</a:t>
            </a:r>
            <a:r>
              <a:rPr lang="ru-RU" sz="1200" dirty="0"/>
              <a:t> месторождения в Таймырском Долгано-Ненецком муниципальном районе Красноярского края, на землях лесного фонда Дудинского участкового лесничества</a:t>
            </a:r>
            <a:r>
              <a:rPr lang="ru-RU" sz="1200" dirty="0" smtClean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Ближайшие </a:t>
            </a:r>
            <a:r>
              <a:rPr lang="ru-RU" sz="1200" dirty="0"/>
              <a:t>к месторождению населённые пункты – города Дудинка и </a:t>
            </a:r>
            <a:r>
              <a:rPr lang="ru-RU" sz="1200" dirty="0" err="1"/>
              <a:t>Игарка</a:t>
            </a:r>
            <a:r>
              <a:rPr lang="ru-RU" sz="1200" dirty="0"/>
              <a:t> – находятся в ста пятидесяти километрах северо-восточнее и в ста пятидесяти пяти километрах юго-восточнее района работ соответственно</a:t>
            </a:r>
            <a:r>
              <a:rPr lang="ru-RU" sz="1200" dirty="0" smtClean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/>
              <a:t>Проектируемая кустовая площадка №</a:t>
            </a:r>
            <a:r>
              <a:rPr lang="ru-RU" sz="1200" dirty="0" smtClean="0"/>
              <a:t>23 </a:t>
            </a:r>
            <a:r>
              <a:rPr lang="ru-RU" sz="1200" dirty="0"/>
              <a:t>расположена </a:t>
            </a:r>
            <a:r>
              <a:rPr lang="ru-RU" sz="1200" dirty="0" smtClean="0"/>
              <a:t>на</a:t>
            </a:r>
            <a:r>
              <a:rPr lang="ru-RU" sz="1200" dirty="0"/>
              <a:t> </a:t>
            </a:r>
            <a:r>
              <a:rPr lang="ru-RU" sz="1200" dirty="0" smtClean="0"/>
              <a:t>плоскогорье, </a:t>
            </a:r>
            <a:r>
              <a:rPr lang="ru-RU" sz="1200" dirty="0"/>
              <a:t>на правом берегу реки Большая </a:t>
            </a:r>
            <a:r>
              <a:rPr lang="ru-RU" sz="1200" dirty="0" err="1" smtClean="0"/>
              <a:t>Хета</a:t>
            </a:r>
            <a:r>
              <a:rPr lang="ru-RU" sz="1200" dirty="0" smtClean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smtClean="0"/>
              <a:t> Кратчайшее расстояние до притоков реки составляет 0,44 </a:t>
            </a:r>
            <a:r>
              <a:rPr lang="ru-RU" sz="1200" dirty="0"/>
              <a:t>км </a:t>
            </a:r>
            <a:r>
              <a:rPr lang="ru-RU" sz="1200" dirty="0" smtClean="0"/>
              <a:t>к югу, и 0,79 </a:t>
            </a:r>
            <a:r>
              <a:rPr lang="ru-RU" sz="1200" dirty="0"/>
              <a:t>км к </a:t>
            </a:r>
            <a:r>
              <a:rPr lang="ru-RU" sz="1200" dirty="0" smtClean="0"/>
              <a:t>северу</a:t>
            </a:r>
            <a:r>
              <a:rPr lang="ru-RU" sz="12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331915" y="6309320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3" y="6238828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4098" name="Picture 2" descr="D:\Users\damatyushin\Desktop\А НА ПОСЛЕДОК Я СКАЖУ\Картинки\Картинки\icons8-globe-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9" y="240674"/>
            <a:ext cx="532688" cy="5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7473280" y="1310928"/>
            <a:ext cx="2432720" cy="1872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3" y="982477"/>
            <a:ext cx="4398402" cy="5110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030" y="5135381"/>
            <a:ext cx="2736290" cy="15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1992" y="320692"/>
            <a:ext cx="5190788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Зоны с особыми условиями их использования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418615"/>
            <a:ext cx="1512168" cy="17484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86151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4</a:t>
            </a:fld>
            <a:endParaRPr lang="ru-RU" sz="1600" dirty="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gray">
          <a:xfrm>
            <a:off x="729481" y="3936204"/>
            <a:ext cx="8683574" cy="41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947C18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latin typeface="Arial" charset="0"/>
              </a:rPr>
              <a:t>особо </a:t>
            </a:r>
            <a:r>
              <a:rPr lang="ru-RU" sz="1400" dirty="0" smtClean="0">
                <a:latin typeface="Arial" charset="0"/>
              </a:rPr>
              <a:t>охраняемые природные территории </a:t>
            </a:r>
            <a:r>
              <a:rPr lang="ru-RU" sz="1400" dirty="0">
                <a:latin typeface="Arial" charset="0"/>
              </a:rPr>
              <a:t>федерального, регионального, местного значения, их </a:t>
            </a:r>
            <a:r>
              <a:rPr lang="ru-RU" sz="1400" dirty="0" smtClean="0">
                <a:latin typeface="Arial" charset="0"/>
              </a:rPr>
              <a:t>охранные зоны, </a:t>
            </a:r>
            <a:r>
              <a:rPr lang="ru-RU" sz="1400" dirty="0">
                <a:latin typeface="Arial" charset="0"/>
              </a:rPr>
              <a:t>а также </a:t>
            </a:r>
            <a:r>
              <a:rPr lang="ru-RU" sz="1400" dirty="0" smtClean="0">
                <a:latin typeface="Arial" charset="0"/>
              </a:rPr>
              <a:t>территории, </a:t>
            </a:r>
            <a:r>
              <a:rPr lang="ru-RU" sz="1400" dirty="0">
                <a:latin typeface="Arial" charset="0"/>
              </a:rPr>
              <a:t>зарезервированные под создание новых ООПТ;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05413" y="3569071"/>
            <a:ext cx="8816147" cy="45719"/>
          </a:xfrm>
          <a:prstGeom prst="rect">
            <a:avLst/>
          </a:prstGeom>
          <a:solidFill>
            <a:srgbClr val="6985A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992" y="57178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Согласно письмам уполномоченных </a:t>
            </a:r>
            <a:r>
              <a:rPr lang="ru-RU" sz="1400" i="1" dirty="0" smtClean="0"/>
              <a:t>органов:</a:t>
            </a:r>
            <a:endParaRPr lang="ru-RU" sz="1400" i="1" dirty="0"/>
          </a:p>
        </p:txBody>
      </p:sp>
      <p:pic>
        <p:nvPicPr>
          <p:cNvPr id="3082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6" y="3984130"/>
            <a:ext cx="276237" cy="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29481" y="3600155"/>
            <a:ext cx="6520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В районе расположения проектируемого объекта отсутствуют:</a:t>
            </a:r>
            <a:endParaRPr lang="ru-RU" sz="1400" b="1" u="sng" dirty="0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gray">
          <a:xfrm>
            <a:off x="719321" y="4394433"/>
            <a:ext cx="8683575" cy="47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947C18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зоны санитарной охраны курортов, лечебно-оздоровительные местности и курорты, рекреационные зоны, санитарно-защитные зоны кладбищ, лесопарковые зеленые пояса, </a:t>
            </a:r>
            <a:r>
              <a:rPr lang="ru-RU" sz="1400" dirty="0" err="1" smtClean="0"/>
              <a:t>приаэродромные</a:t>
            </a:r>
            <a:r>
              <a:rPr lang="ru-RU" sz="1400" dirty="0" smtClean="0"/>
              <a:t> территории;</a:t>
            </a:r>
            <a:endParaRPr lang="ru-RU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gray">
          <a:xfrm>
            <a:off x="710549" y="5336027"/>
            <a:ext cx="8683576" cy="3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947C18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объекты культурного наследия  и объекты, обладающие признаками объекта культурного наследия;</a:t>
            </a:r>
            <a:endParaRPr lang="ru-RU" sz="1400" dirty="0">
              <a:latin typeface="Arial" charset="0"/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 bwMode="gray">
          <a:xfrm>
            <a:off x="719321" y="5067083"/>
            <a:ext cx="8683575" cy="29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947C18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территории традиционного природопользования местного значения, родовые угодья;</a:t>
            </a:r>
            <a:endParaRPr lang="ru-RU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7" name="Rectangle 4"/>
          <p:cNvSpPr txBox="1">
            <a:spLocks noChangeArrowheads="1"/>
          </p:cNvSpPr>
          <p:nvPr/>
        </p:nvSpPr>
        <p:spPr bwMode="gray">
          <a:xfrm>
            <a:off x="729481" y="5611153"/>
            <a:ext cx="8683575" cy="4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ADCE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947C18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60000"/>
              </a:spcBef>
              <a:spcAft>
                <a:spcPct val="0"/>
              </a:spcAft>
              <a:buClr>
                <a:srgbClr val="947C18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03213" algn="l" rtl="0" fontAlgn="base">
              <a:spcBef>
                <a:spcPct val="20000"/>
              </a:spcBef>
              <a:spcAft>
                <a:spcPct val="0"/>
              </a:spcAft>
              <a:buClr>
                <a:srgbClr val="947C18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04875" indent="-2555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162050" indent="-255588" algn="l" rtl="0" fontAlgn="base">
              <a:spcBef>
                <a:spcPct val="20000"/>
              </a:spcBef>
              <a:spcAft>
                <a:spcPct val="0"/>
              </a:spcAft>
              <a:buClr>
                <a:srgbClr val="E7CF6E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14081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18653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3225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27797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236913" indent="-244475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зарегистрированные действующие и законсервированные скотомогильники (биотермические ямы), и их санитарно-защитные зоны, места захоронения сибиреязвенных животных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/>
              <a:t>проектируемые объекты расположены вне границ ЗСО действующих источников водоснабжения. </a:t>
            </a:r>
            <a:endParaRPr lang="ru-RU" sz="1400" dirty="0">
              <a:solidFill>
                <a:srgbClr val="FF0000"/>
              </a:solidFill>
              <a:latin typeface="Arial" charset="0"/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8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4" y="4527796"/>
            <a:ext cx="276237" cy="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4" y="5102817"/>
            <a:ext cx="276237" cy="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" y="5356143"/>
            <a:ext cx="276237" cy="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2" y="5665713"/>
            <a:ext cx="276237" cy="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D:\Users\damatyushin\Desktop\А НА ПОСЛЕДОК Я СКАЖУ\Картинки\Картинки 3\5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0" y="6175816"/>
            <a:ext cx="276237" cy="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22" y="904876"/>
            <a:ext cx="1871954" cy="2440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480" y="907549"/>
            <a:ext cx="1871707" cy="2447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640" y="899189"/>
            <a:ext cx="1709347" cy="2439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2816" y="893084"/>
            <a:ext cx="1849458" cy="2434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1103" y="897788"/>
            <a:ext cx="1804540" cy="2447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04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5</a:t>
            </a:fld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8620" y="548680"/>
            <a:ext cx="5389560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атмосферного воздуха 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778" y="1293812"/>
            <a:ext cx="49185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Проведенный расчет рассеивания показал, что загрязняющие вещества, выделяющиеся в период строительства объекта, не оказывают существенного влияния на состояние приземного слоя атмосферного воздуха рассматриваемой местности. </a:t>
            </a:r>
            <a:endParaRPr lang="ru-RU" sz="1000" dirty="0" smtClean="0"/>
          </a:p>
          <a:p>
            <a:endParaRPr lang="ru-RU" sz="700" dirty="0">
              <a:solidFill>
                <a:srgbClr val="FF0000"/>
              </a:solidFill>
            </a:endParaRPr>
          </a:p>
          <a:p>
            <a:pPr algn="just"/>
            <a:r>
              <a:rPr lang="ru-RU" sz="1000" dirty="0" smtClean="0"/>
              <a:t>В </a:t>
            </a:r>
            <a:r>
              <a:rPr lang="ru-RU" sz="1000" dirty="0"/>
              <a:t>результате выполненных акустических расчетов установлено, что уровень звукового давления на участке стройплощадки с максимально возможным количеством одновременно работающей строительной техники в наиболее напряжённый период строительных работ не превышает </a:t>
            </a:r>
            <a:r>
              <a:rPr lang="ru-RU" sz="1000" dirty="0" smtClean="0"/>
              <a:t>нормативов.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18721" y="1347822"/>
            <a:ext cx="45776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По результатам проведенной оценки загрязнения атмосферного воздуха установлено, </a:t>
            </a:r>
            <a:r>
              <a:rPr lang="ru-RU" sz="1000" dirty="0"/>
              <a:t>ч</a:t>
            </a:r>
            <a:r>
              <a:rPr lang="ru-RU" sz="1000" dirty="0" smtClean="0"/>
              <a:t>то в </a:t>
            </a:r>
            <a:r>
              <a:rPr lang="ru-RU" sz="1000" dirty="0"/>
              <a:t>период эксплуатации нормируемые территории не попадают в зону </a:t>
            </a:r>
            <a:r>
              <a:rPr lang="ru-RU" sz="1000" dirty="0" smtClean="0"/>
              <a:t>влияния.</a:t>
            </a:r>
          </a:p>
          <a:p>
            <a:endParaRPr lang="ru-RU" sz="700" dirty="0" smtClean="0"/>
          </a:p>
          <a:p>
            <a:pPr lvl="0" algn="just"/>
            <a:r>
              <a:rPr lang="ru-RU" sz="1000" dirty="0" smtClean="0"/>
              <a:t>Анализ </a:t>
            </a:r>
            <a:r>
              <a:rPr lang="ru-RU" sz="1000" dirty="0"/>
              <a:t>результатов акустического расчета показал, что при рабочем режиме предприятия не наблюдается превышения санитарно-гигиенических нормативов по шумовому воздействию за контуром </a:t>
            </a:r>
            <a:r>
              <a:rPr lang="ru-RU" sz="1000" dirty="0" smtClean="0"/>
              <a:t>объекта.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0512" y="985492"/>
            <a:ext cx="4392488" cy="21126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Период строительства проектируемых объектов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40915" y="980728"/>
            <a:ext cx="4148589" cy="21602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Период эксплуатации проектируемых объектов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0112" y="2737937"/>
            <a:ext cx="4402210" cy="360040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на этапе строительства проектируемых объектов, предусматриваются следующие мероприятия: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03940" y="2743504"/>
            <a:ext cx="4210278" cy="367689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на этапе </a:t>
            </a:r>
            <a:r>
              <a:rPr lang="ru-RU" sz="1100" b="1" dirty="0" smtClean="0">
                <a:solidFill>
                  <a:schemeClr val="tx1"/>
                </a:solidFill>
              </a:rPr>
              <a:t>эксплуатации </a:t>
            </a:r>
            <a:r>
              <a:rPr lang="ru-RU" sz="1100" b="1" dirty="0">
                <a:solidFill>
                  <a:schemeClr val="tx1"/>
                </a:solidFill>
              </a:rPr>
              <a:t>проектируемых объектов, предусматриваются следующие мероприятия: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0512" y="3237305"/>
            <a:ext cx="4427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000" dirty="0" smtClean="0"/>
              <a:t>проведение регулярного технического обслуживания двигателей и использование качественного топлива (сертифицированного топлива повышенного качества);</a:t>
            </a:r>
          </a:p>
          <a:p>
            <a:pPr algn="just">
              <a:lnSpc>
                <a:spcPct val="90000"/>
              </a:lnSpc>
            </a:pPr>
            <a:endParaRPr lang="ru-RU" sz="500" dirty="0" smtClean="0"/>
          </a:p>
          <a:p>
            <a:pPr lvl="0" algn="just">
              <a:lnSpc>
                <a:spcPct val="90000"/>
              </a:lnSpc>
            </a:pPr>
            <a:r>
              <a:rPr lang="ru-RU" sz="1000" dirty="0" smtClean="0"/>
              <a:t>контроль и обеспечение должной эксплуатации и обслуживания автотранспорта, специальной и строительной техники;</a:t>
            </a:r>
          </a:p>
          <a:p>
            <a:pPr lvl="0" algn="just">
              <a:lnSpc>
                <a:spcPct val="90000"/>
              </a:lnSpc>
            </a:pPr>
            <a:endParaRPr lang="ru-RU" sz="500" dirty="0" smtClean="0"/>
          </a:p>
          <a:p>
            <a:pPr lvl="0" algn="just">
              <a:lnSpc>
                <a:spcPct val="90000"/>
              </a:lnSpc>
            </a:pPr>
            <a:r>
              <a:rPr lang="ru-RU" sz="1000" dirty="0"/>
              <a:t>контроль по содержанию оксида углерода и </a:t>
            </a:r>
            <a:r>
              <a:rPr lang="ru-RU" sz="1000" dirty="0" smtClean="0"/>
              <a:t>оксидов азота </a:t>
            </a:r>
            <a:r>
              <a:rPr lang="ru-RU" sz="1000" dirty="0"/>
              <a:t>в выхлопных </a:t>
            </a:r>
            <a:r>
              <a:rPr lang="ru-RU" sz="1000" dirty="0" smtClean="0"/>
              <a:t>газах.</a:t>
            </a:r>
            <a:endParaRPr lang="ru-RU" sz="1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85937" y="3194221"/>
            <a:ext cx="418459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1000" dirty="0" smtClean="0"/>
              <a:t>своевременный контроль, ремонт, регулировка и техническое обслуживание оборудования влияющего на выброс вредных веществ;</a:t>
            </a:r>
          </a:p>
          <a:p>
            <a:pPr lvl="0" algn="just">
              <a:lnSpc>
                <a:spcPct val="90000"/>
              </a:lnSpc>
            </a:pPr>
            <a:endParaRPr lang="ru-RU" sz="400" dirty="0" smtClean="0"/>
          </a:p>
          <a:p>
            <a:pPr lvl="0" algn="just">
              <a:lnSpc>
                <a:spcPct val="90000"/>
              </a:lnSpc>
            </a:pPr>
            <a:r>
              <a:rPr lang="ru-RU" sz="1000" dirty="0" smtClean="0"/>
              <a:t>применение технологического оборудования заводского изготовления;</a:t>
            </a:r>
          </a:p>
          <a:p>
            <a:pPr lvl="0" algn="just">
              <a:lnSpc>
                <a:spcPct val="90000"/>
              </a:lnSpc>
            </a:pPr>
            <a:endParaRPr lang="ru-RU" sz="400" dirty="0" smtClean="0"/>
          </a:p>
          <a:p>
            <a:pPr algn="just">
              <a:lnSpc>
                <a:spcPct val="90000"/>
              </a:lnSpc>
            </a:pPr>
            <a:r>
              <a:rPr lang="ru-RU" sz="1000" dirty="0"/>
              <a:t>установка на трубопроводах арматуры класса "А", характеризующейся отсутствием видимых протечек жидкости и обеспечивающей отключение любого участка трубопровода при аварийной </a:t>
            </a:r>
            <a:r>
              <a:rPr lang="ru-RU" sz="1000" dirty="0" smtClean="0"/>
              <a:t>ситуации;</a:t>
            </a:r>
          </a:p>
          <a:p>
            <a:pPr algn="just">
              <a:lnSpc>
                <a:spcPct val="90000"/>
              </a:lnSpc>
            </a:pPr>
            <a:endParaRPr lang="ru-RU" sz="400" dirty="0" smtClean="0"/>
          </a:p>
          <a:p>
            <a:pPr algn="just">
              <a:lnSpc>
                <a:spcPct val="90000"/>
              </a:lnSpc>
            </a:pPr>
            <a:r>
              <a:rPr lang="ru-RU" sz="1000" dirty="0"/>
              <a:t>антикоррозионная изоляция </a:t>
            </a:r>
            <a:r>
              <a:rPr lang="ru-RU" sz="1000" dirty="0" smtClean="0"/>
              <a:t>трубопроводов.</a:t>
            </a:r>
            <a:endParaRPr lang="ru-RU" sz="1000" dirty="0"/>
          </a:p>
        </p:txBody>
      </p:sp>
      <p:pic>
        <p:nvPicPr>
          <p:cNvPr id="38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9" y="3268730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9" y="3750391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91" y="3640150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13" y="4038423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91" y="3232349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" y="1347822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24" y="1395440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58" y="1950191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damatyushin\Desktop\А НА ПОСЛЕДОК Я СКАЖУ\Картинки\Картинки 3\штучки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11" y="4487499"/>
            <a:ext cx="383014" cy="3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damatyushin\Desktop\А НА ПОСЛЕДОК Я СКАЖУ\Картинки\Картинки 3\иконки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32" y="4437112"/>
            <a:ext cx="383860" cy="3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6" y="2059481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3013" y="4771551"/>
            <a:ext cx="432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u="sng" spc="-20" dirty="0">
                <a:solidFill>
                  <a:srgbClr val="000000"/>
                </a:solidFill>
              </a:rPr>
              <a:t>Также следует выполнять мероприятия по предотвращению (сокращению) выбросов вредных веществ в окружающую среду: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54217" y="5179716"/>
            <a:ext cx="4268849" cy="1061829"/>
          </a:xfrm>
          <a:prstGeom prst="rect">
            <a:avLst/>
          </a:prstGeom>
          <a:noFill/>
          <a:ln w="19050">
            <a:solidFill>
              <a:srgbClr val="FED208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000" dirty="0" smtClean="0"/>
              <a:t>регулировку топливной аппаратуры двигателей внутреннего сгорания и установку на них нейтрализаторов окисления продуктов неполного сгорания;</a:t>
            </a:r>
          </a:p>
          <a:p>
            <a:pPr marL="171450" indent="-1714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000" dirty="0" smtClean="0"/>
              <a:t>применение </a:t>
            </a:r>
            <a:r>
              <a:rPr lang="ru-RU" sz="1000" dirty="0"/>
              <a:t>для технических нужд электроэнергии взамен твёрдого и жидкого топлива</a:t>
            </a:r>
            <a:r>
              <a:rPr lang="ru-RU" sz="1000" dirty="0" smtClean="0"/>
              <a:t>;</a:t>
            </a:r>
          </a:p>
          <a:p>
            <a:pPr marL="171450" indent="-1714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000" dirty="0"/>
              <a:t>запрещение разжигания костров с использованием дымящих видов </a:t>
            </a:r>
            <a:r>
              <a:rPr lang="ru-RU" sz="1000" dirty="0" smtClean="0"/>
              <a:t>топлива.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516" y="4361239"/>
            <a:ext cx="450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Борьба с шумами должна быть направлена на обеспечение нормальных условий труда и быта работников и включает себя:</a:t>
            </a:r>
            <a:endParaRPr lang="ru-RU" sz="7200" b="1" u="sng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1469" y="4782933"/>
            <a:ext cx="4504377" cy="1477328"/>
          </a:xfrm>
          <a:prstGeom prst="rect">
            <a:avLst/>
          </a:prstGeom>
          <a:noFill/>
          <a:ln w="19050">
            <a:solidFill>
              <a:srgbClr val="FED208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технические средства борьбы с шумом (применение технологических процессов с меньшим </a:t>
            </a:r>
            <a:r>
              <a:rPr lang="ru-RU" sz="1000" dirty="0" err="1"/>
              <a:t>шумообразованием</a:t>
            </a:r>
            <a:r>
              <a:rPr lang="ru-RU" sz="1000" dirty="0"/>
              <a:t> и др</a:t>
            </a:r>
            <a:r>
              <a:rPr lang="ru-RU" sz="1000" dirty="0" smtClean="0"/>
              <a:t>.);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применение в возможно большем количестве строительной техники с электроприводом</a:t>
            </a:r>
            <a:r>
              <a:rPr lang="ru-RU" sz="1000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использование глушителей на двигателях</a:t>
            </a:r>
            <a:r>
              <a:rPr lang="ru-RU" sz="1000" dirty="0" smtClean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защитные акустические устройства (</a:t>
            </a:r>
            <a:r>
              <a:rPr lang="ru-RU" sz="1000" dirty="0" err="1" smtClean="0"/>
              <a:t>шумоизоляция</a:t>
            </a:r>
            <a:r>
              <a:rPr lang="ru-RU" sz="1000" dirty="0" smtClean="0"/>
              <a:t>, </a:t>
            </a:r>
            <a:r>
              <a:rPr lang="ru-RU" sz="1000" dirty="0"/>
              <a:t>ограждения, специальные помещения для источников звука и др</a:t>
            </a:r>
            <a:r>
              <a:rPr lang="ru-RU" sz="1000" dirty="0" smtClean="0"/>
              <a:t>.);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000" dirty="0"/>
              <a:t>организационные мероприятия (выбор режима работы, ограничение времени работы и др.).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593" y="6317238"/>
            <a:ext cx="936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000" b="1" i="1" dirty="0">
                <a:solidFill>
                  <a:srgbClr val="000000"/>
                </a:solidFill>
                <a:latin typeface="Arial"/>
                <a:cs typeface="+mn-cs"/>
              </a:rPr>
              <a:t>При соблюдении технологического регламента степень отрицательного воздействия проектируемого объекта </a:t>
            </a:r>
          </a:p>
          <a:p>
            <a:pPr lvl="0" algn="ctr">
              <a:lnSpc>
                <a:spcPct val="90000"/>
              </a:lnSpc>
            </a:pPr>
            <a:r>
              <a:rPr lang="ru-RU" sz="1000" b="1" i="1" dirty="0">
                <a:solidFill>
                  <a:srgbClr val="000000"/>
                </a:solidFill>
                <a:latin typeface="Arial"/>
                <a:cs typeface="+mn-cs"/>
              </a:rPr>
              <a:t>на атмосферный воздух будет минимальна и не приведет к ухудшению экологической ситуации на обустраиваемой территории</a:t>
            </a:r>
          </a:p>
        </p:txBody>
      </p:sp>
      <p:pic>
        <p:nvPicPr>
          <p:cNvPr id="51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4" y="4110431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02" y="4542479"/>
            <a:ext cx="184070" cy="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383152"/>
            <a:ext cx="1512168" cy="17484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66587" y="6184354"/>
            <a:ext cx="529815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6</a:t>
            </a:fld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86762" y="261853"/>
            <a:ext cx="4738741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водных объектов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8089" y="2446257"/>
            <a:ext cx="3525112" cy="251889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этапе строительства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762" y="924451"/>
            <a:ext cx="7688387" cy="49431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100" dirty="0">
                <a:solidFill>
                  <a:sysClr val="windowText" lastClr="000000"/>
                </a:solidFill>
                <a:latin typeface="+mn-lt"/>
                <a:cs typeface="+mn-cs"/>
              </a:rPr>
              <a:t>Мероприятия по охране водных ресурсов исключают возможность сброса в воду строительных отходов, горюче-смазочных материалов, сточных вод и токсичных </a:t>
            </a:r>
            <a:r>
              <a:rPr lang="ru-RU" sz="110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веществ.</a:t>
            </a:r>
            <a:endParaRPr lang="ru-RU" sz="110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2997" y="1643901"/>
            <a:ext cx="8701653" cy="77427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100" b="1" dirty="0" smtClean="0">
                <a:solidFill>
                  <a:sysClr val="windowText" lastClr="000000"/>
                </a:solidFill>
              </a:rPr>
              <a:t>Прямое загрязнение водных объектов в виде регламентированного сброса потенциальных загрязнителей со сточными водами непосредственно в поверхностные водные объекты отсутствует на всех стадиях реализации проектной документации</a:t>
            </a:r>
            <a:endParaRPr lang="ru-RU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4552" y="2726223"/>
            <a:ext cx="870165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latin typeface="Arial"/>
                <a:ea typeface="Arial"/>
                <a:cs typeface="Times New Roman"/>
              </a:rPr>
              <a:t>строительные </a:t>
            </a:r>
            <a:r>
              <a:rPr lang="ru-RU" sz="1100" dirty="0">
                <a:latin typeface="Arial"/>
                <a:ea typeface="Arial"/>
                <a:cs typeface="Times New Roman"/>
              </a:rPr>
              <a:t>работы </a:t>
            </a:r>
            <a:r>
              <a:rPr lang="ru-RU" sz="1100" dirty="0" smtClean="0">
                <a:latin typeface="Arial"/>
                <a:ea typeface="Arial"/>
                <a:cs typeface="Times New Roman"/>
              </a:rPr>
              <a:t>выполняютс</a:t>
            </a:r>
            <a:r>
              <a:rPr lang="ru-RU" sz="1100" dirty="0">
                <a:latin typeface="Arial"/>
                <a:ea typeface="Arial"/>
                <a:cs typeface="Times New Roman"/>
              </a:rPr>
              <a:t>я</a:t>
            </a:r>
            <a:r>
              <a:rPr lang="ru-RU" sz="1100" dirty="0" smtClean="0">
                <a:latin typeface="Arial"/>
                <a:ea typeface="Arial"/>
                <a:cs typeface="Times New Roman"/>
              </a:rPr>
              <a:t> </a:t>
            </a:r>
            <a:r>
              <a:rPr lang="ru-RU" sz="1100" dirty="0">
                <a:latin typeface="Arial"/>
                <a:ea typeface="Arial"/>
                <a:cs typeface="Times New Roman"/>
              </a:rPr>
              <a:t>исправными машинами и </a:t>
            </a:r>
            <a:r>
              <a:rPr lang="ru-RU" sz="1100" dirty="0" smtClean="0">
                <a:latin typeface="Arial"/>
                <a:ea typeface="Arial"/>
                <a:cs typeface="Times New Roman"/>
              </a:rPr>
              <a:t>механизмами. Ремонт, </a:t>
            </a:r>
            <a:r>
              <a:rPr lang="ru-RU" sz="1100" dirty="0">
                <a:latin typeface="Arial"/>
                <a:ea typeface="Arial"/>
                <a:cs typeface="Times New Roman"/>
              </a:rPr>
              <a:t>м</a:t>
            </a:r>
            <a:r>
              <a:rPr lang="ru-RU" sz="1100" dirty="0" smtClean="0">
                <a:latin typeface="Arial"/>
                <a:ea typeface="Arial"/>
                <a:cs typeface="Times New Roman"/>
              </a:rPr>
              <a:t>ойка </a:t>
            </a:r>
            <a:r>
              <a:rPr lang="ru-RU" sz="1100" dirty="0">
                <a:latin typeface="Arial"/>
                <a:ea typeface="Arial"/>
                <a:cs typeface="Times New Roman"/>
              </a:rPr>
              <a:t>и обслуживание техники на строительной </a:t>
            </a:r>
            <a:r>
              <a:rPr lang="ru-RU" sz="1100" dirty="0" smtClean="0">
                <a:latin typeface="Arial"/>
                <a:ea typeface="Arial"/>
                <a:cs typeface="Times New Roman"/>
              </a:rPr>
              <a:t>площадке - исключается;</a:t>
            </a:r>
          </a:p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применение защитных поддонов, исключающих пролив при заправке техники и использовании жидких лакокрасочных и изоляционных материалов</a:t>
            </a:r>
            <a:r>
              <a:rPr lang="ru-RU" sz="1100" dirty="0" smtClean="0"/>
              <a:t>;</a:t>
            </a:r>
          </a:p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/>
              <a:t>сбор </a:t>
            </a:r>
            <a:r>
              <a:rPr lang="ru-RU" sz="1100" dirty="0"/>
              <a:t>хозяйственно-бытовых стоков в период строительства в металлическую емкость и вывоз </a:t>
            </a:r>
            <a:r>
              <a:rPr lang="ru-RU" sz="1100" dirty="0" err="1" smtClean="0"/>
              <a:t>спецавтотранспортом</a:t>
            </a:r>
            <a:r>
              <a:rPr lang="ru-RU" sz="1100" dirty="0" smtClean="0"/>
              <a:t> </a:t>
            </a:r>
            <a:r>
              <a:rPr lang="ru-RU" sz="1100" dirty="0"/>
              <a:t>на очистные сооружения бытовых сточных вод </a:t>
            </a:r>
            <a:r>
              <a:rPr lang="ru-RU" sz="1100" dirty="0" smtClean="0"/>
              <a:t>площадки УПН </a:t>
            </a:r>
            <a:r>
              <a:rPr lang="ru-RU" sz="1100" dirty="0" err="1" smtClean="0"/>
              <a:t>Сузунского</a:t>
            </a:r>
            <a:r>
              <a:rPr lang="ru-RU" sz="1100" dirty="0" smtClean="0"/>
              <a:t> месторождения;</a:t>
            </a:r>
          </a:p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/>
              <a:t>отвод </a:t>
            </a:r>
            <a:r>
              <a:rPr lang="ru-RU" sz="1100" dirty="0"/>
              <a:t>дождевых сточных вод в период эксплуатации объекта </a:t>
            </a:r>
            <a:r>
              <a:rPr lang="ru-RU" sz="1100" dirty="0" smtClean="0"/>
              <a:t>в </a:t>
            </a:r>
            <a:r>
              <a:rPr lang="ru-RU" sz="1100" dirty="0"/>
              <a:t>амбары для сбора сточных вод с последующим вывозом на площадки УПН Сузунского месторождения;</a:t>
            </a:r>
            <a:endParaRPr lang="ru-RU" sz="1100" dirty="0" smtClean="0"/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/>
              <a:t>твердые </a:t>
            </a:r>
            <a:r>
              <a:rPr lang="ru-RU" sz="1100" dirty="0"/>
              <a:t>производственные и хозяйственно-бытовые отходы собираются в специально установленные контейнеры и регулярно вывозятся. Площадки установки контейнеров, имеют ровное бетонное покрытие с уклоном 0,02%. Площадки ограждаются с устройством бордюров высотой около 10 см, для исключения возможности скатывания контейнеров в сторону и приямком для сбора стока ливневых вод и вывозом последних по мере накопления в места утилизации.</a:t>
            </a:r>
          </a:p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ru-RU" sz="1100" dirty="0"/>
          </a:p>
        </p:txBody>
      </p:sp>
      <p:pic>
        <p:nvPicPr>
          <p:cNvPr id="14" name="Picture 2" descr="https://fsd.multiurok.ru/html/2020/01/19/s_5e2478b6b7b09/1322461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77" y="766433"/>
            <a:ext cx="785494" cy="7854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383152"/>
            <a:ext cx="1512168" cy="17484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66587" y="6184354"/>
            <a:ext cx="529815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7</a:t>
            </a:fld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1992" y="221912"/>
            <a:ext cx="4738741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водных объектов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481859" y="576467"/>
            <a:ext cx="3816424" cy="224452"/>
          </a:xfrm>
          <a:prstGeom prst="rect">
            <a:avLst/>
          </a:prstGeom>
          <a:solidFill>
            <a:srgbClr val="6985A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на этапе эксплуатации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087" y="836712"/>
            <a:ext cx="8681290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/>
              <a:t>сбор дождевых и талых сточных вод от технологических площадок предусмотрен в амбары для сточных вод с последующим вывозом на очистные сооружения производственно-дождевых сточных вод площадки очистных сооружения </a:t>
            </a:r>
            <a:r>
              <a:rPr lang="ru-RU" sz="1100" dirty="0" err="1" smtClean="0"/>
              <a:t>Сузунского</a:t>
            </a:r>
            <a:r>
              <a:rPr lang="ru-RU" sz="1100" dirty="0" smtClean="0"/>
              <a:t> место-рождения;</a:t>
            </a:r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 smtClean="0"/>
              <a:t>перед </a:t>
            </a:r>
            <a:r>
              <a:rPr lang="ru-RU" sz="1100" dirty="0"/>
              <a:t>вводом в эксплуатацию все трубопроводы подвергаются наружному осмотру, испытанию на прочность и герметичность;</a:t>
            </a:r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автоматизирование процессов управления технологическим оборудованием; </a:t>
            </a:r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поддержание в полной технической исправности и герметичности емкостей, технологического оборудования и трубопроводов;</a:t>
            </a:r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защита от атмосферной коррозии надземных трубопроводов и оборудования путем нанесения антикоррозионного покрытия;</a:t>
            </a:r>
          </a:p>
          <a:p>
            <a:pPr marL="171450" lvl="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применение </a:t>
            </a:r>
            <a:r>
              <a:rPr lang="ru-RU" sz="1100" dirty="0" err="1"/>
              <a:t>нефтегазопроводных</a:t>
            </a:r>
            <a:r>
              <a:rPr lang="ru-RU" sz="1100" dirty="0"/>
              <a:t> труб повышенной коррозионной стойкости, </a:t>
            </a:r>
            <a:r>
              <a:rPr lang="ru-RU" sz="1100" dirty="0" err="1"/>
              <a:t>хладостойкости</a:t>
            </a:r>
            <a:r>
              <a:rPr lang="ru-RU" sz="1100" dirty="0"/>
              <a:t> и эксплуатационной надежности</a:t>
            </a:r>
            <a:r>
              <a:rPr lang="ru-RU" sz="1100" dirty="0" smtClean="0"/>
              <a:t>;</a:t>
            </a:r>
          </a:p>
          <a:p>
            <a:pPr marL="171450" indent="-1714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100" dirty="0"/>
              <a:t>проведение постоянного мониторинга </a:t>
            </a:r>
            <a:r>
              <a:rPr lang="ru-RU" sz="1100" dirty="0" smtClean="0"/>
              <a:t>коррозии</a:t>
            </a:r>
            <a:r>
              <a:rPr lang="ru-RU" sz="1100" dirty="0"/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204832" y="5932652"/>
            <a:ext cx="5063296" cy="465509"/>
            <a:chOff x="2137861" y="5314231"/>
            <a:chExt cx="5063296" cy="465509"/>
          </a:xfrm>
        </p:grpSpPr>
        <p:pic>
          <p:nvPicPr>
            <p:cNvPr id="17" name="Picture 6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3" t="3487" r="52494" b="74055"/>
            <a:stretch/>
          </p:blipFill>
          <p:spPr bwMode="auto">
            <a:xfrm>
              <a:off x="2137861" y="5320536"/>
              <a:ext cx="663806" cy="439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43" r="81393" b="1280"/>
            <a:stretch/>
          </p:blipFill>
          <p:spPr bwMode="auto">
            <a:xfrm>
              <a:off x="3423028" y="5314590"/>
              <a:ext cx="459404" cy="465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94" r="81326" b="35787"/>
            <a:stretch/>
          </p:blipFill>
          <p:spPr bwMode="auto">
            <a:xfrm>
              <a:off x="4376936" y="5319772"/>
              <a:ext cx="432048" cy="4511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9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6" t="74107" r="53722" b="3053"/>
            <a:stretch/>
          </p:blipFill>
          <p:spPr bwMode="auto">
            <a:xfrm>
              <a:off x="5316258" y="5319702"/>
              <a:ext cx="648371" cy="4512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D:\Users\damatyushin\Desktop\358983_632_canny_pic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23" r="21810" b="70848"/>
            <a:stretch/>
          </p:blipFill>
          <p:spPr bwMode="auto">
            <a:xfrm>
              <a:off x="6517292" y="5314231"/>
              <a:ext cx="683865" cy="4051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/>
          <p:cNvSpPr/>
          <p:nvPr/>
        </p:nvSpPr>
        <p:spPr>
          <a:xfrm>
            <a:off x="494051" y="5271523"/>
            <a:ext cx="8689231" cy="36659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В проектной документации разработаны мероприятия, обеспечивающие безаварийные и безопасные условия эксплуатации проектируемых сооружений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4051" y="4671972"/>
            <a:ext cx="8689231" cy="389395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ysClr val="windowText" lastClr="000000"/>
                </a:solidFill>
              </a:rPr>
              <a:t>Во избежание аварийных ситуаций, используемое оборудование должно своевременно, исходя из сроков его эксплуатации и технического состояния, ремонтироваться или </a:t>
            </a:r>
            <a:r>
              <a:rPr lang="ru-RU" sz="1100" b="1" dirty="0" smtClean="0">
                <a:solidFill>
                  <a:sysClr val="windowText" lastClr="000000"/>
                </a:solidFill>
              </a:rPr>
              <a:t>меняться</a:t>
            </a:r>
            <a:r>
              <a:rPr lang="ru-RU" sz="11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0671" y="3938881"/>
            <a:ext cx="8692611" cy="58267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/>
              <a:t>При нормальном режиме работы утечки исключены. На время проведения </a:t>
            </a:r>
            <a:r>
              <a:rPr lang="ru-RU" sz="1100" dirty="0" smtClean="0"/>
              <a:t>ремонтных работ</a:t>
            </a:r>
            <a:r>
              <a:rPr lang="ru-RU" sz="1100" dirty="0"/>
              <a:t>, для предотвращения попадания загрязняющих веществ на почвенный покров, предусматривается установка разъемных поддонов с последующей откачкой передвижными средствами и вывозом на очистные сооружения. На грунт под поддоны укладывается изолирующий материал</a:t>
            </a:r>
            <a:r>
              <a:rPr lang="ru-RU" sz="11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71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4368" y="1031420"/>
            <a:ext cx="9212817" cy="19965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b="1" dirty="0">
                <a:solidFill>
                  <a:schemeClr val="tx1"/>
                </a:solidFill>
              </a:rPr>
              <a:t>Для строительства и эксплуатации проектируемого объекта в рамках 2 этапа </a:t>
            </a:r>
            <a:r>
              <a:rPr lang="ru-RU" sz="1000" b="1" dirty="0" smtClean="0">
                <a:solidFill>
                  <a:schemeClr val="tx1"/>
                </a:solidFill>
              </a:rPr>
              <a:t>«Обустройство </a:t>
            </a:r>
            <a:r>
              <a:rPr lang="ru-RU" sz="1000" b="1" dirty="0">
                <a:solidFill>
                  <a:schemeClr val="tx1"/>
                </a:solidFill>
              </a:rPr>
              <a:t>кустовой площадки на 5 скважин с коридорами </a:t>
            </a:r>
            <a:r>
              <a:rPr lang="ru-RU" sz="1000" b="1" dirty="0" smtClean="0">
                <a:solidFill>
                  <a:schemeClr val="tx1"/>
                </a:solidFill>
              </a:rPr>
              <a:t>коммуникаций» </a:t>
            </a:r>
            <a:r>
              <a:rPr lang="ru-RU" sz="1000" b="1" dirty="0">
                <a:solidFill>
                  <a:schemeClr val="tx1"/>
                </a:solidFill>
              </a:rPr>
              <a:t>к отводу предоставлены земельные участки </a:t>
            </a:r>
            <a:r>
              <a:rPr lang="ru-RU" sz="1000" b="1" dirty="0" smtClean="0">
                <a:solidFill>
                  <a:schemeClr val="tx1"/>
                </a:solidFill>
              </a:rPr>
              <a:t>общей </a:t>
            </a:r>
            <a:r>
              <a:rPr lang="ru-RU" sz="1000" b="1" dirty="0">
                <a:solidFill>
                  <a:schemeClr val="tx1"/>
                </a:solidFill>
              </a:rPr>
              <a:t>площадью 7,1331 га, </a:t>
            </a:r>
            <a:r>
              <a:rPr lang="ru-RU" sz="1000" b="1" dirty="0" smtClean="0">
                <a:solidFill>
                  <a:schemeClr val="tx1"/>
                </a:solidFill>
              </a:rPr>
              <a:t>которые были отведены </a:t>
            </a:r>
            <a:r>
              <a:rPr lang="ru-RU" sz="1000" b="1" dirty="0">
                <a:solidFill>
                  <a:schemeClr val="tx1"/>
                </a:solidFill>
              </a:rPr>
              <a:t>ранее в рамках </a:t>
            </a:r>
            <a:r>
              <a:rPr lang="ru-RU" sz="1000" b="1" dirty="0" smtClean="0">
                <a:solidFill>
                  <a:schemeClr val="tx1"/>
                </a:solidFill>
              </a:rPr>
              <a:t>проектирования 1 </a:t>
            </a:r>
            <a:r>
              <a:rPr lang="ru-RU" sz="1000" b="1" dirty="0">
                <a:solidFill>
                  <a:schemeClr val="tx1"/>
                </a:solidFill>
              </a:rPr>
              <a:t>и 3 </a:t>
            </a:r>
            <a:r>
              <a:rPr lang="ru-RU" sz="1000" b="1" dirty="0" smtClean="0">
                <a:solidFill>
                  <a:schemeClr val="tx1"/>
                </a:solidFill>
              </a:rPr>
              <a:t>этапа по данному договору.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</a:rPr>
              <a:t>В связи с чем, мероприятия по рекультивации земельных участков, отведенных для проектирования 2 этапа, рассмотрены в объеме проектной </a:t>
            </a:r>
            <a:r>
              <a:rPr lang="ru-RU" sz="1000" b="1" dirty="0">
                <a:solidFill>
                  <a:schemeClr val="tx1"/>
                </a:solidFill>
              </a:rPr>
              <a:t>документации «Обустройство </a:t>
            </a:r>
            <a:r>
              <a:rPr lang="ru-RU" sz="1000" b="1" dirty="0" err="1">
                <a:solidFill>
                  <a:schemeClr val="tx1"/>
                </a:solidFill>
              </a:rPr>
              <a:t>Сузунского</a:t>
            </a:r>
            <a:r>
              <a:rPr lang="ru-RU" sz="1000" b="1" dirty="0">
                <a:solidFill>
                  <a:schemeClr val="tx1"/>
                </a:solidFill>
              </a:rPr>
              <a:t> месторождения. Кустовая площадка №23. Коридоры коммуникаций и подъездная дорога. 1 этап – автомобильная дорога и инженерная подготовка кустового основания», «Обустройство </a:t>
            </a:r>
            <a:r>
              <a:rPr lang="ru-RU" sz="1000" b="1" dirty="0" err="1">
                <a:solidFill>
                  <a:schemeClr val="tx1"/>
                </a:solidFill>
              </a:rPr>
              <a:t>Сузунского</a:t>
            </a:r>
            <a:r>
              <a:rPr lang="ru-RU" sz="1000" b="1" dirty="0">
                <a:solidFill>
                  <a:schemeClr val="tx1"/>
                </a:solidFill>
              </a:rPr>
              <a:t> месторождения. Кустовая площадка №23 Коридоры </a:t>
            </a:r>
            <a:r>
              <a:rPr lang="ru-RU" sz="1000" b="1" dirty="0" smtClean="0">
                <a:solidFill>
                  <a:schemeClr val="tx1"/>
                </a:solidFill>
              </a:rPr>
              <a:t>коммуникаций </a:t>
            </a:r>
            <a:r>
              <a:rPr lang="ru-RU" sz="1000" b="1" dirty="0">
                <a:solidFill>
                  <a:schemeClr val="tx1"/>
                </a:solidFill>
              </a:rPr>
              <a:t>и подъездная дорога. 3 этап – инженерная подготовка кустового основания на максимальное расширение 24 скважины</a:t>
            </a:r>
            <a:r>
              <a:rPr lang="ru-RU" sz="1000" b="1" dirty="0" smtClean="0">
                <a:solidFill>
                  <a:schemeClr val="tx1"/>
                </a:solidFill>
              </a:rPr>
              <a:t>» соответственно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000" b="1" dirty="0" smtClean="0">
                <a:solidFill>
                  <a:schemeClr val="tx1"/>
                </a:solidFill>
              </a:rPr>
              <a:t>Проектная документация для 1 этапа получила положительное заключение Государственной Экологической Экспертизы 24-1-01-1-79-0012-23 от 27.02.2023</a:t>
            </a:r>
          </a:p>
          <a:p>
            <a:pPr algn="just"/>
            <a:r>
              <a:rPr lang="ru-RU" sz="1000" b="1" dirty="0">
                <a:solidFill>
                  <a:schemeClr val="tx1"/>
                </a:solidFill>
              </a:rPr>
              <a:t>Проектная документация для </a:t>
            </a:r>
            <a:r>
              <a:rPr lang="ru-RU" sz="1000" b="1" dirty="0" smtClean="0">
                <a:solidFill>
                  <a:schemeClr val="tx1"/>
                </a:solidFill>
              </a:rPr>
              <a:t>3 этапа получила </a:t>
            </a:r>
            <a:r>
              <a:rPr lang="ru-RU" sz="1000" b="1" dirty="0">
                <a:solidFill>
                  <a:schemeClr val="tx1"/>
                </a:solidFill>
              </a:rPr>
              <a:t>положительное заключение Государственной Экологической Экспертизы </a:t>
            </a:r>
            <a:r>
              <a:rPr lang="ru-RU" sz="1000" b="1" dirty="0" smtClean="0">
                <a:solidFill>
                  <a:schemeClr val="tx1"/>
                </a:solidFill>
              </a:rPr>
              <a:t>24-1-01-1-79-0034-23 </a:t>
            </a:r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25.05.2023</a:t>
            </a:r>
          </a:p>
          <a:p>
            <a:pPr algn="just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E43E-AC78-479F-BD1B-4E32B8A3810D}" type="datetime1">
              <a:rPr lang="ru-RU" smtClean="0"/>
              <a:t>26.11.2024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i="1" dirty="0"/>
              <a:t> 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35619" y="217451"/>
            <a:ext cx="8432226" cy="6007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охране и рациональному использованию земельных ресурсов и почвенного покрова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defTabSz="977900"/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01" y="-425848"/>
            <a:ext cx="1512168" cy="17484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9514218" y="6096405"/>
            <a:ext cx="3384120" cy="301756"/>
          </a:xfrm>
          <a:prstGeom prst="rect">
            <a:avLst/>
          </a:prstGeom>
        </p:spPr>
        <p:txBody>
          <a:bodyPr lIns="107287" tIns="53643" rIns="107287" bIns="53643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</a:rPr>
              <a:t>9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2084953" y="4715808"/>
            <a:ext cx="0" cy="51339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6" descr="https://dpp.avo.ru/image/journal/article?img_id=18824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 bwMode="auto">
          <a:xfrm>
            <a:off x="719638" y="5368524"/>
            <a:ext cx="1365315" cy="9650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bumper-stickers.ru/30950-thickbox_default/kopat-zapreshheno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45" y="5200537"/>
            <a:ext cx="1355247" cy="125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troyarsenalplus.ru/upload/catalog/signs/rs3-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52" y="5318484"/>
            <a:ext cx="1099696" cy="10151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34368" y="3150359"/>
            <a:ext cx="9179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0000"/>
                </a:solidFill>
              </a:rPr>
              <a:t>Для исключения возможности негативного влияния проектируемых объектов на земельные ресурсы проектом предусмотрен ряд мероприятий: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для уменьшения высоты насыпи и предотвращения </a:t>
            </a:r>
            <a:r>
              <a:rPr lang="ru-RU" sz="1000" dirty="0" err="1"/>
              <a:t>растепления</a:t>
            </a:r>
            <a:r>
              <a:rPr lang="ru-RU" sz="1000" dirty="0"/>
              <a:t> вечной мерзлоты </a:t>
            </a:r>
            <a:r>
              <a:rPr lang="ru-RU" sz="1000" dirty="0" smtClean="0"/>
              <a:t>необходимо применять </a:t>
            </a:r>
            <a:r>
              <a:rPr lang="ru-RU" sz="1000" dirty="0"/>
              <a:t>теплоизолирующие прослойки, обладающие небольшим коэффициентом теплопроводности и достаточной </a:t>
            </a:r>
            <a:r>
              <a:rPr lang="ru-RU" sz="1000" dirty="0" smtClean="0"/>
              <a:t>прочностью;</a:t>
            </a:r>
            <a:endParaRPr lang="ru-RU" sz="1000" dirty="0"/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строительно-монтажные работы </a:t>
            </a:r>
            <a:r>
              <a:rPr lang="ru-RU" sz="1000" dirty="0" smtClean="0"/>
              <a:t>рекомендовано проводить </a:t>
            </a:r>
            <a:r>
              <a:rPr lang="ru-RU" sz="1000" dirty="0"/>
              <a:t>без снятия плодородного слоя почвы с целью обеспечения первого принципа использования мерзлых грунтов в </a:t>
            </a:r>
            <a:r>
              <a:rPr lang="ru-RU" sz="1000" dirty="0" smtClean="0"/>
              <a:t>основании;</a:t>
            </a:r>
            <a:endParaRPr lang="ru-RU" sz="1000" dirty="0"/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передвижение техники к участку работ </a:t>
            </a:r>
            <a:r>
              <a:rPr lang="ru-RU" sz="1000" dirty="0" smtClean="0"/>
              <a:t>осуществлять только </a:t>
            </a:r>
            <a:r>
              <a:rPr lang="ru-RU" sz="1000" dirty="0"/>
              <a:t>по автозимникам и </a:t>
            </a:r>
            <a:r>
              <a:rPr lang="ru-RU" sz="1000" dirty="0" smtClean="0"/>
              <a:t>автодорогам; </a:t>
            </a:r>
            <a:endParaRPr lang="ru-RU" sz="1000" dirty="0"/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о</a:t>
            </a:r>
            <a:r>
              <a:rPr lang="ru-RU" sz="1000" dirty="0" smtClean="0"/>
              <a:t>беспечивать сохранение </a:t>
            </a:r>
            <a:r>
              <a:rPr lang="ru-RU" sz="1000" dirty="0"/>
              <a:t>отведенных </a:t>
            </a:r>
            <a:r>
              <a:rPr lang="ru-RU" sz="1000" dirty="0" smtClean="0"/>
              <a:t>границ;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о</a:t>
            </a:r>
            <a:r>
              <a:rPr lang="ru-RU" sz="1000" dirty="0" smtClean="0"/>
              <a:t>существлять своевременный </a:t>
            </a:r>
            <a:r>
              <a:rPr lang="ru-RU" sz="1000" dirty="0"/>
              <a:t>вывоз всех видов отходов с территории проведения </a:t>
            </a:r>
            <a:r>
              <a:rPr lang="ru-RU" sz="1000" dirty="0" smtClean="0"/>
              <a:t>работ;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 smtClean="0"/>
              <a:t>соблюдать правила </a:t>
            </a:r>
            <a:r>
              <a:rPr lang="ru-RU" sz="1000" dirty="0"/>
              <a:t>пожарной безопасности в период </a:t>
            </a:r>
            <a:r>
              <a:rPr lang="ru-RU" sz="1000" dirty="0" smtClean="0"/>
              <a:t>проведения </a:t>
            </a:r>
            <a:r>
              <a:rPr lang="ru-RU" sz="1000" dirty="0"/>
              <a:t>работ</a:t>
            </a:r>
            <a:r>
              <a:rPr lang="ru-RU" sz="1000" dirty="0" smtClean="0"/>
              <a:t>;</a:t>
            </a: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н</a:t>
            </a:r>
            <a:r>
              <a:rPr lang="ru-RU" sz="1000" dirty="0" smtClean="0"/>
              <a:t>е допускать бесконтрольное </a:t>
            </a:r>
            <a:r>
              <a:rPr lang="ru-RU" sz="1000" dirty="0"/>
              <a:t>передвижение строительной техники вне организованных </a:t>
            </a:r>
            <a:r>
              <a:rPr lang="ru-RU" sz="1000" dirty="0" smtClean="0"/>
              <a:t>проездов</a:t>
            </a:r>
          </a:p>
        </p:txBody>
      </p:sp>
    </p:spTree>
    <p:extLst>
      <p:ext uri="{BB962C8B-B14F-4D97-AF65-F5344CB8AC3E}">
        <p14:creationId xmlns:p14="http://schemas.microsoft.com/office/powerpoint/2010/main" val="81198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7353" y="2708920"/>
            <a:ext cx="8504079" cy="49285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4614" y="5265706"/>
            <a:ext cx="4651260" cy="966715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22343" y="5265707"/>
            <a:ext cx="3906188" cy="966714"/>
          </a:xfrm>
          <a:prstGeom prst="rect">
            <a:avLst/>
          </a:prstGeom>
          <a:ln>
            <a:solidFill>
              <a:srgbClr val="6985A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2" r="25840"/>
          <a:stretch/>
        </p:blipFill>
        <p:spPr bwMode="auto">
          <a:xfrm>
            <a:off x="9111768" y="4058023"/>
            <a:ext cx="784633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16696" y="332656"/>
            <a:ext cx="4583249" cy="354555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по обращению с отходами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01992" y="-2540"/>
            <a:ext cx="8699480" cy="238336"/>
          </a:xfrm>
          <a:prstGeom prst="rect">
            <a:avLst/>
          </a:prstGeom>
          <a:solidFill>
            <a:srgbClr val="FED20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77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500" b="0" i="0" u="none" strike="noStrike" cap="none" normalizeH="0" baseline="0" smtClean="0"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-256721"/>
            <a:ext cx="1512168" cy="17484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31915" y="6165304"/>
            <a:ext cx="564486" cy="216024"/>
          </a:xfrm>
          <a:prstGeom prst="rect">
            <a:avLst/>
          </a:prstGeom>
          <a:solidFill>
            <a:srgbClr val="FED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14218" y="6096405"/>
            <a:ext cx="3384120" cy="301756"/>
          </a:xfrm>
        </p:spPr>
        <p:txBody>
          <a:bodyPr/>
          <a:lstStyle/>
          <a:p>
            <a:fld id="{B3602CC6-AD4A-451E-8596-5161976283A5}" type="slidenum">
              <a:rPr lang="ru-RU" sz="1600" smtClean="0"/>
              <a:t>9</a:t>
            </a:fld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4488" y="745269"/>
            <a:ext cx="4824536" cy="189164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tx1"/>
                </a:solidFill>
              </a:rPr>
              <a:t>В период </a:t>
            </a:r>
            <a:r>
              <a:rPr lang="ru-RU" sz="1100" b="1" dirty="0" smtClean="0">
                <a:solidFill>
                  <a:schemeClr val="tx1"/>
                </a:solidFill>
              </a:rPr>
              <a:t>строительства </a:t>
            </a:r>
            <a:r>
              <a:rPr lang="ru-RU" sz="1100" dirty="0" smtClean="0">
                <a:solidFill>
                  <a:schemeClr val="tx1"/>
                </a:solidFill>
              </a:rPr>
              <a:t>источниками </a:t>
            </a:r>
            <a:r>
              <a:rPr lang="ru-RU" sz="1100" dirty="0">
                <a:solidFill>
                  <a:schemeClr val="tx1"/>
                </a:solidFill>
              </a:rPr>
              <a:t>образования отходов являются участки </a:t>
            </a:r>
            <a:r>
              <a:rPr lang="ru-RU" sz="1100" dirty="0" smtClean="0">
                <a:solidFill>
                  <a:schemeClr val="tx1"/>
                </a:solidFill>
              </a:rPr>
              <a:t>производства </a:t>
            </a:r>
            <a:r>
              <a:rPr lang="ru-RU" sz="1100" dirty="0">
                <a:solidFill>
                  <a:schemeClr val="tx1"/>
                </a:solidFill>
              </a:rPr>
              <a:t>строительных </a:t>
            </a:r>
            <a:r>
              <a:rPr lang="ru-RU" sz="1100" dirty="0" smtClean="0">
                <a:solidFill>
                  <a:schemeClr val="tx1"/>
                </a:solidFill>
              </a:rPr>
              <a:t>работ. Отходы </a:t>
            </a:r>
            <a:r>
              <a:rPr lang="ru-RU" sz="1100" dirty="0">
                <a:solidFill>
                  <a:schemeClr val="tx1"/>
                </a:solidFill>
              </a:rPr>
              <a:t>строительства являются собственностью подрядной организации. По мере накопления отходы передаются организациям, имеющим лицензии на осуществление деятельности по сбору, транспортированию, обработке, утилизации, обезвреживанию и размещению отходов I-IV классов опасности на основе договоров. Организация определяется по результатам проведения конкурса на тендерной основе. </a:t>
            </a:r>
            <a:r>
              <a:rPr lang="ru-RU" sz="1100" dirty="0" smtClean="0">
                <a:solidFill>
                  <a:schemeClr val="tx1"/>
                </a:solidFill>
              </a:rPr>
              <a:t>На </a:t>
            </a:r>
            <a:r>
              <a:rPr lang="ru-RU" sz="1100" dirty="0">
                <a:solidFill>
                  <a:schemeClr val="tx1"/>
                </a:solidFill>
              </a:rPr>
              <a:t>момент начала производства работ Подрядчик должен иметь всю </a:t>
            </a:r>
            <a:r>
              <a:rPr lang="ru-RU" sz="1100" dirty="0" smtClean="0">
                <a:solidFill>
                  <a:schemeClr val="tx1"/>
                </a:solidFill>
              </a:rPr>
              <a:t>разрешительную </a:t>
            </a:r>
            <a:r>
              <a:rPr lang="ru-RU" sz="1100" dirty="0">
                <a:solidFill>
                  <a:schemeClr val="tx1"/>
                </a:solidFill>
              </a:rPr>
              <a:t>документацию по обращению с отходами.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85069" y="750755"/>
            <a:ext cx="3723077" cy="18861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/>
              <a:t>На этапе эксплуатации </a:t>
            </a:r>
            <a:r>
              <a:rPr lang="ru-RU" sz="1100" dirty="0" smtClean="0"/>
              <a:t>проектируемого объекта будут </a:t>
            </a:r>
            <a:r>
              <a:rPr lang="ru-RU" sz="1100" dirty="0"/>
              <a:t>образовываться отходы </a:t>
            </a:r>
            <a:r>
              <a:rPr lang="ru-RU" sz="1100" dirty="0" smtClean="0"/>
              <a:t>от: </a:t>
            </a:r>
          </a:p>
          <a:p>
            <a:pPr algn="just"/>
            <a:r>
              <a:rPr lang="ru-RU" sz="1100" dirty="0"/>
              <a:t>- </a:t>
            </a:r>
            <a:r>
              <a:rPr lang="ru-RU" sz="1100" dirty="0">
                <a:solidFill>
                  <a:schemeClr val="tx1"/>
                </a:solidFill>
              </a:rPr>
              <a:t>наружного </a:t>
            </a:r>
            <a:r>
              <a:rPr lang="ru-RU" sz="1100" dirty="0" smtClean="0"/>
              <a:t>и </a:t>
            </a:r>
            <a:r>
              <a:rPr lang="ru-RU" sz="1100" dirty="0"/>
              <a:t>внутреннего освещения, </a:t>
            </a:r>
            <a:endParaRPr lang="ru-RU" sz="1100" dirty="0" smtClean="0"/>
          </a:p>
          <a:p>
            <a:pPr algn="just"/>
            <a:r>
              <a:rPr lang="ru-RU" sz="1100" dirty="0" smtClean="0"/>
              <a:t>- зачистки </a:t>
            </a:r>
            <a:r>
              <a:rPr lang="ru-RU" sz="1100" dirty="0"/>
              <a:t>дренажных емкостей и </a:t>
            </a:r>
            <a:r>
              <a:rPr lang="ru-RU" sz="1100" dirty="0" smtClean="0"/>
              <a:t>трубопроводов, </a:t>
            </a:r>
          </a:p>
          <a:p>
            <a:pPr algn="just"/>
            <a:r>
              <a:rPr lang="ru-RU" sz="1100" dirty="0" smtClean="0"/>
              <a:t>- технологического оборудования.</a:t>
            </a:r>
            <a:endParaRPr lang="ru-RU" sz="1100" dirty="0"/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Обращение </a:t>
            </a:r>
            <a:r>
              <a:rPr lang="ru-RU" sz="1100" dirty="0">
                <a:solidFill>
                  <a:schemeClr val="tx1"/>
                </a:solidFill>
              </a:rPr>
              <a:t>с отходами на период эксплуатации осуществляется силами </a:t>
            </a:r>
            <a:r>
              <a:rPr lang="ru-RU" sz="1100" b="1" dirty="0"/>
              <a:t>АО «Сузун» </a:t>
            </a:r>
            <a:r>
              <a:rPr lang="ru-RU" sz="1100" dirty="0" smtClean="0">
                <a:solidFill>
                  <a:schemeClr val="tx1"/>
                </a:solidFill>
              </a:rPr>
              <a:t>в </a:t>
            </a:r>
            <a:r>
              <a:rPr lang="ru-RU" sz="1100" dirty="0">
                <a:solidFill>
                  <a:schemeClr val="tx1"/>
                </a:solidFill>
              </a:rPr>
              <a:t>соответствии с лицензией по обращению с </a:t>
            </a:r>
            <a:r>
              <a:rPr lang="ru-RU" sz="1100" dirty="0" smtClean="0">
                <a:solidFill>
                  <a:schemeClr val="tx1"/>
                </a:solidFill>
              </a:rPr>
              <a:t>отходами. </a:t>
            </a:r>
            <a:r>
              <a:rPr lang="ru-RU" sz="1100" dirty="0">
                <a:solidFill>
                  <a:schemeClr val="tx1"/>
                </a:solidFill>
              </a:rPr>
              <a:t>На момент начала производства работ Заказчик должен иметь всю разрешительную документацию по обращению с отходами.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72"/>
          <a:stretch/>
        </p:blipFill>
        <p:spPr bwMode="auto">
          <a:xfrm>
            <a:off x="9059957" y="2022710"/>
            <a:ext cx="741113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624" y="2739016"/>
            <a:ext cx="8431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Для снижения техногенных воздействий при строительстве и эксплуатации сооружений на окружающую природную среду предлагается комплекс организационно-технических мероприятий по уменьшению количества </a:t>
            </a:r>
            <a:r>
              <a:rPr lang="ru-RU" sz="1000" b="1" dirty="0" smtClean="0"/>
              <a:t>отходов</a:t>
            </a:r>
            <a:r>
              <a:rPr lang="ru-RU" sz="1000" b="1" dirty="0"/>
              <a:t>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50000"/>
          <a:stretch/>
        </p:blipFill>
        <p:spPr bwMode="auto">
          <a:xfrm>
            <a:off x="9008147" y="3057884"/>
            <a:ext cx="844734" cy="102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828" y="5293703"/>
            <a:ext cx="44644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2338" algn="ctr"/>
            <a:r>
              <a:rPr lang="ru-RU" sz="1100" dirty="0" smtClean="0"/>
              <a:t>Контроль за выполнением мероприятий по охране природы и состоянием окружающей среды в период строительства объекта проектирования осуществляется руководителями подрядных организаций, </a:t>
            </a:r>
            <a:r>
              <a:rPr lang="ru-RU" sz="1100" dirty="0"/>
              <a:t>а также </a:t>
            </a:r>
            <a:r>
              <a:rPr lang="ru-RU" sz="1100" dirty="0" smtClean="0"/>
              <a:t>АО «Сузун» </a:t>
            </a:r>
            <a:r>
              <a:rPr lang="ru-RU" sz="1100" dirty="0"/>
              <a:t>в рамках производственного контроля</a:t>
            </a:r>
            <a:endParaRPr lang="ru-RU" sz="11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5747" y="5320874"/>
            <a:ext cx="3765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В проектной документации разработаны мероприятия и технические решения, которые обеспечивают безаварийные и безопасные условия эксплуатации проектируемых сооружений</a:t>
            </a:r>
            <a:endParaRPr lang="ru-RU" sz="1100" dirty="0"/>
          </a:p>
        </p:txBody>
      </p:sp>
      <p:pic>
        <p:nvPicPr>
          <p:cNvPr id="42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3225540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52039" y="3212976"/>
            <a:ext cx="8217385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lang="ru-RU" sz="1100" dirty="0"/>
              <a:t>при строительстве используются технологические процессы, базирующиеся на принципе максимального использования сырьевых материалов и оборудования, что обеспечивает образование минимальных количеств </a:t>
            </a:r>
            <a:r>
              <a:rPr lang="ru-RU" sz="1100" dirty="0" smtClean="0"/>
              <a:t>отходов</a:t>
            </a:r>
            <a:r>
              <a:rPr lang="ru-RU" sz="1100" dirty="0"/>
              <a:t>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944" y="3590714"/>
            <a:ext cx="8217385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lang="ru-RU" sz="1100" dirty="0"/>
              <a:t>оптимальная организация сбора, </a:t>
            </a:r>
            <a:r>
              <a:rPr lang="ru-RU" sz="1100" dirty="0" smtClean="0"/>
              <a:t>сортировки </a:t>
            </a:r>
            <a:r>
              <a:rPr lang="ru-RU" sz="1100" dirty="0"/>
              <a:t>образующихся отходов в зависимости от их класса опасности и опасных свойств;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9906" y="3973088"/>
            <a:ext cx="8217385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lang="ru-RU" sz="1100" dirty="0"/>
              <a:t>все виды отходов </a:t>
            </a:r>
            <a:r>
              <a:rPr lang="ru-RU" sz="1100" dirty="0" smtClean="0"/>
              <a:t>накапливаются </a:t>
            </a:r>
            <a:r>
              <a:rPr lang="ru-RU" sz="1100" dirty="0"/>
              <a:t>и вывозятся в специально </a:t>
            </a:r>
            <a:r>
              <a:rPr lang="ru-RU" sz="1100" dirty="0" smtClean="0"/>
              <a:t>отведенные места;</a:t>
            </a:r>
            <a:endParaRPr lang="ru-RU" sz="1100" dirty="0"/>
          </a:p>
        </p:txBody>
      </p:sp>
      <p:pic>
        <p:nvPicPr>
          <p:cNvPr id="48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8" y="3643932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3960036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6" y="4271392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Users\damatyushin\Desktop\А НА ПОСЛЕДОК Я СКАЖУ\Картинки\Картинки 3\Рисуно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6" y="4606493"/>
            <a:ext cx="264686" cy="2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43943" y="4250699"/>
            <a:ext cx="8217385" cy="2776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lang="ru-RU" sz="1100" dirty="0"/>
              <a:t>организация надлежащего учета отходов и обеспечение своевременных платежей за </a:t>
            </a:r>
            <a:r>
              <a:rPr lang="ru-RU" sz="1100" dirty="0" smtClean="0"/>
              <a:t>размещение отходов.</a:t>
            </a:r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89907" y="4572899"/>
            <a:ext cx="8217385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lang="ru-RU" sz="1100" dirty="0" smtClean="0"/>
              <a:t>время </a:t>
            </a:r>
            <a:r>
              <a:rPr lang="ru-RU" sz="1100" dirty="0"/>
              <a:t>воздействия на окружающую среду ограничено сроками проведения работ, отсутствует длительное накопление отходов, т.к. вывоз отходов в места захоронения и утилизации производится в процессе производства работ.</a:t>
            </a:r>
          </a:p>
        </p:txBody>
      </p:sp>
    </p:spTree>
    <p:extLst>
      <p:ext uri="{BB962C8B-B14F-4D97-AF65-F5344CB8AC3E}">
        <p14:creationId xmlns:p14="http://schemas.microsoft.com/office/powerpoint/2010/main" val="2650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внутренний слайд">
  <a:themeElements>
    <a:clrScheme name="Custom 2">
      <a:dk1>
        <a:srgbClr val="3D464A"/>
      </a:dk1>
      <a:lt1>
        <a:sysClr val="window" lastClr="FFFFFF"/>
      </a:lt1>
      <a:dk2>
        <a:srgbClr val="6B6B6B"/>
      </a:dk2>
      <a:lt2>
        <a:srgbClr val="EEECE1"/>
      </a:lt2>
      <a:accent1>
        <a:srgbClr val="FFD200"/>
      </a:accent1>
      <a:accent2>
        <a:srgbClr val="F99D1C"/>
      </a:accent2>
      <a:accent3>
        <a:srgbClr val="FCAF17"/>
      </a:accent3>
      <a:accent4>
        <a:srgbClr val="475B79"/>
      </a:accent4>
      <a:accent5>
        <a:srgbClr val="6985AF"/>
      </a:accent5>
      <a:accent6>
        <a:srgbClr val="95A0B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421__x043e__x0434__x0435__x0440__x0436__x0430__x043d__x0438__x0435_ xmlns="a0b2e4cb-505a-448a-92d8-137082b95d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4A8B2959E10D040B7AFC069FC5E6AB8" ma:contentTypeVersion="1" ma:contentTypeDescription="Создание документа." ma:contentTypeScope="" ma:versionID="6da2919aa64c2b4a1e9c818bdcd2da6a">
  <xsd:schema xmlns:xsd="http://www.w3.org/2001/XMLSchema" xmlns:p="http://schemas.microsoft.com/office/2006/metadata/properties" xmlns:ns2="a0b2e4cb-505a-448a-92d8-137082b95d55" targetNamespace="http://schemas.microsoft.com/office/2006/metadata/properties" ma:root="true" ma:fieldsID="3735e5234f42b2e0242c26ed24090840" ns2:_="">
    <xsd:import namespace="a0b2e4cb-505a-448a-92d8-137082b95d55"/>
    <xsd:element name="properties">
      <xsd:complexType>
        <xsd:sequence>
          <xsd:element name="documentManagement">
            <xsd:complexType>
              <xsd:all>
                <xsd:element ref="ns2:_x0421__x043e__x0434__x0435__x0440__x0436__x0430__x043d__x0438__x0435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0b2e4cb-505a-448a-92d8-137082b95d55" elementFormDefault="qualified">
    <xsd:import namespace="http://schemas.microsoft.com/office/2006/documentManagement/types"/>
    <xsd:element name="_x0421__x043e__x0434__x0435__x0440__x0436__x0430__x043d__x0438__x0435_" ma:index="8" nillable="true" ma:displayName="Примечание" ma:internalName="_x0421__x043e__x0434__x0435__x0440__x0436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02C1D9-02FB-4BF3-8DE2-64539BCB2604}">
  <ds:schemaRefs>
    <ds:schemaRef ds:uri="a0b2e4cb-505a-448a-92d8-137082b95d55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3470A0F-C42A-4F59-908E-71C0BA9DA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2e4cb-505a-448a-92d8-137082b95d5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C0D1BE7-BC86-4DB2-B21C-E66789B060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30309</TotalTime>
  <Words>2601</Words>
  <Application>Microsoft Office PowerPoint</Application>
  <PresentationFormat>Лист A4 (210x297 мм)</PresentationFormat>
  <Paragraphs>201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Europe</vt:lpstr>
      <vt:lpstr>EuropeCondensedC</vt:lpstr>
      <vt:lpstr>Segoe UI</vt:lpstr>
      <vt:lpstr>Segoe UI Black</vt:lpstr>
      <vt:lpstr>Segoe UI Semilight</vt:lpstr>
      <vt:lpstr>Tahoma</vt:lpstr>
      <vt:lpstr>Times New Roman</vt:lpstr>
      <vt:lpstr>Wingdings</vt:lpstr>
      <vt:lpstr>Shablon_europe</vt:lpstr>
      <vt:lpstr>19_внутренний слайд</vt:lpstr>
      <vt:lpstr>1_Shablon_europe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Веселов Артем Владимирович</dc:creator>
  <cp:lastModifiedBy>Филиппов Павел Владимирович</cp:lastModifiedBy>
  <cp:revision>978</cp:revision>
  <cp:lastPrinted>2018-10-18T06:03:48Z</cp:lastPrinted>
  <dcterms:created xsi:type="dcterms:W3CDTF">2012-06-15T08:06:04Z</dcterms:created>
  <dcterms:modified xsi:type="dcterms:W3CDTF">2024-11-26T13:43:25Z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0x01010064A8B2959E10D040B7AFC069FC5E6AB8</vt:lpwstr>
  </property>
</Properties>
</file>